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28"/>
  </p:notesMasterIdLst>
  <p:sldIdLst>
    <p:sldId id="660" r:id="rId2"/>
    <p:sldId id="648" r:id="rId3"/>
    <p:sldId id="646" r:id="rId4"/>
    <p:sldId id="668" r:id="rId5"/>
    <p:sldId id="647" r:id="rId6"/>
    <p:sldId id="667" r:id="rId7"/>
    <p:sldId id="610" r:id="rId8"/>
    <p:sldId id="661" r:id="rId9"/>
    <p:sldId id="642" r:id="rId10"/>
    <p:sldId id="606" r:id="rId11"/>
    <p:sldId id="669" r:id="rId12"/>
    <p:sldId id="663" r:id="rId13"/>
    <p:sldId id="670" r:id="rId14"/>
    <p:sldId id="662" r:id="rId15"/>
    <p:sldId id="649" r:id="rId16"/>
    <p:sldId id="651" r:id="rId17"/>
    <p:sldId id="652" r:id="rId18"/>
    <p:sldId id="653" r:id="rId19"/>
    <p:sldId id="654" r:id="rId20"/>
    <p:sldId id="655" r:id="rId21"/>
    <p:sldId id="656" r:id="rId22"/>
    <p:sldId id="657" r:id="rId23"/>
    <p:sldId id="659" r:id="rId24"/>
    <p:sldId id="658" r:id="rId25"/>
    <p:sldId id="664" r:id="rId26"/>
    <p:sldId id="666" r:id="rId27"/>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na Manushenko" initials="A" lastIdx="4" clrIdx="0">
    <p:extLst>
      <p:ext uri="{19B8F6BF-5375-455C-9EA6-DF929625EA0E}">
        <p15:presenceInfo xmlns:p15="http://schemas.microsoft.com/office/powerpoint/2012/main" userId="Alina Manushenk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CD0"/>
    <a:srgbClr val="FEFEFE"/>
    <a:srgbClr val="99FF33"/>
    <a:srgbClr val="CCFF99"/>
    <a:srgbClr val="CBDC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49" autoAdjust="0"/>
    <p:restoredTop sz="59740" autoAdjust="0"/>
  </p:normalViewPr>
  <p:slideViewPr>
    <p:cSldViewPr snapToGrid="0">
      <p:cViewPr varScale="1">
        <p:scale>
          <a:sx n="72" d="100"/>
          <a:sy n="72" d="100"/>
        </p:scale>
        <p:origin x="606"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1A6CA-9120-4BE9-9C1E-43880C2D8EEE}" type="datetimeFigureOut">
              <a:rPr lang="uk-UA" smtClean="0"/>
              <a:t>15.04.2025</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F4B74-079D-42BE-B0C8-018B8EC87A33}" type="slidenum">
              <a:rPr lang="uk-UA" smtClean="0"/>
              <a:t>‹№›</a:t>
            </a:fld>
            <a:endParaRPr lang="uk-UA"/>
          </a:p>
        </p:txBody>
      </p:sp>
    </p:spTree>
    <p:extLst>
      <p:ext uri="{BB962C8B-B14F-4D97-AF65-F5344CB8AC3E}">
        <p14:creationId xmlns:p14="http://schemas.microsoft.com/office/powerpoint/2010/main" val="3323088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497673-4F5C-4FB5-A109-3F76F247EDA1}"/>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8161891E-332D-4953-8583-5C2A8337F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71A3491F-3C8F-4AF2-AB22-E0567B5B99E6}"/>
              </a:ext>
            </a:extLst>
          </p:cNvPr>
          <p:cNvSpPr>
            <a:spLocks noGrp="1"/>
          </p:cNvSpPr>
          <p:nvPr>
            <p:ph type="dt" sz="half" idx="10"/>
          </p:nvPr>
        </p:nvSpPr>
        <p:spPr/>
        <p:txBody>
          <a:bodyPr/>
          <a:lstStyle/>
          <a:p>
            <a:fld id="{A4DCB148-11AC-402A-9EE2-128BE3040F69}" type="datetime1">
              <a:rPr lang="uk-UA" smtClean="0"/>
              <a:t>15.04.2025</a:t>
            </a:fld>
            <a:endParaRPr lang="uk-UA"/>
          </a:p>
        </p:txBody>
      </p:sp>
      <p:sp>
        <p:nvSpPr>
          <p:cNvPr id="5" name="Місце для нижнього колонтитула 4">
            <a:extLst>
              <a:ext uri="{FF2B5EF4-FFF2-40B4-BE49-F238E27FC236}">
                <a16:creationId xmlns:a16="http://schemas.microsoft.com/office/drawing/2014/main" id="{68E6A2FC-7216-4BEE-A672-1CAC540F3763}"/>
              </a:ext>
            </a:extLst>
          </p:cNvPr>
          <p:cNvSpPr>
            <a:spLocks noGrp="1"/>
          </p:cNvSpPr>
          <p:nvPr>
            <p:ph type="ftr" sz="quarter" idx="11"/>
          </p:nvPr>
        </p:nvSpPr>
        <p:spPr/>
        <p:txBody>
          <a:bodyPr/>
          <a:lstStyle/>
          <a:p>
            <a:r>
              <a:rPr lang="en-US"/>
              <a:t>Pacesetters for energy management all-Ukrainian award</a:t>
            </a:r>
            <a:endParaRPr lang="uk-UA"/>
          </a:p>
        </p:txBody>
      </p:sp>
      <p:sp>
        <p:nvSpPr>
          <p:cNvPr id="6" name="Місце для номера слайда 5">
            <a:extLst>
              <a:ext uri="{FF2B5EF4-FFF2-40B4-BE49-F238E27FC236}">
                <a16:creationId xmlns:a16="http://schemas.microsoft.com/office/drawing/2014/main" id="{C85DDF0A-769C-4666-A806-5E2A4414706B}"/>
              </a:ext>
            </a:extLst>
          </p:cNvPr>
          <p:cNvSpPr>
            <a:spLocks noGrp="1"/>
          </p:cNvSpPr>
          <p:nvPr>
            <p:ph type="sldNum" sz="quarter" idx="12"/>
          </p:nvPr>
        </p:nvSpPr>
        <p:spPr/>
        <p:txBody>
          <a:bodyPr/>
          <a:lstStyle/>
          <a:p>
            <a:fld id="{B6C503C3-4528-4165-9E5E-1A2B4CBE0E85}" type="slidenum">
              <a:rPr lang="uk-UA" smtClean="0"/>
              <a:t>‹№›</a:t>
            </a:fld>
            <a:endParaRPr lang="uk-UA"/>
          </a:p>
        </p:txBody>
      </p:sp>
    </p:spTree>
    <p:extLst>
      <p:ext uri="{BB962C8B-B14F-4D97-AF65-F5344CB8AC3E}">
        <p14:creationId xmlns:p14="http://schemas.microsoft.com/office/powerpoint/2010/main" val="711098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6477B7-51C5-405D-A7EE-28127C904B18}"/>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A04B2BD9-E997-4895-84EF-E8544C1C6D65}"/>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51A7F22B-8A33-4472-A4A4-7296E196AA48}"/>
              </a:ext>
            </a:extLst>
          </p:cNvPr>
          <p:cNvSpPr>
            <a:spLocks noGrp="1"/>
          </p:cNvSpPr>
          <p:nvPr>
            <p:ph type="dt" sz="half" idx="10"/>
          </p:nvPr>
        </p:nvSpPr>
        <p:spPr/>
        <p:txBody>
          <a:bodyPr/>
          <a:lstStyle/>
          <a:p>
            <a:fld id="{40BCD480-350C-4E47-8492-67A2A35474A1}" type="datetime1">
              <a:rPr lang="uk-UA" smtClean="0"/>
              <a:t>15.04.2025</a:t>
            </a:fld>
            <a:endParaRPr lang="uk-UA"/>
          </a:p>
        </p:txBody>
      </p:sp>
      <p:sp>
        <p:nvSpPr>
          <p:cNvPr id="5" name="Місце для нижнього колонтитула 4">
            <a:extLst>
              <a:ext uri="{FF2B5EF4-FFF2-40B4-BE49-F238E27FC236}">
                <a16:creationId xmlns:a16="http://schemas.microsoft.com/office/drawing/2014/main" id="{1AF09E9B-307E-4A31-BDFB-C783D6F6752C}"/>
              </a:ext>
            </a:extLst>
          </p:cNvPr>
          <p:cNvSpPr>
            <a:spLocks noGrp="1"/>
          </p:cNvSpPr>
          <p:nvPr>
            <p:ph type="ftr" sz="quarter" idx="11"/>
          </p:nvPr>
        </p:nvSpPr>
        <p:spPr/>
        <p:txBody>
          <a:bodyPr/>
          <a:lstStyle/>
          <a:p>
            <a:r>
              <a:rPr lang="en-US"/>
              <a:t>Pacesetters for energy management all-Ukrainian award</a:t>
            </a:r>
            <a:endParaRPr lang="uk-UA"/>
          </a:p>
        </p:txBody>
      </p:sp>
      <p:sp>
        <p:nvSpPr>
          <p:cNvPr id="6" name="Місце для номера слайда 5">
            <a:extLst>
              <a:ext uri="{FF2B5EF4-FFF2-40B4-BE49-F238E27FC236}">
                <a16:creationId xmlns:a16="http://schemas.microsoft.com/office/drawing/2014/main" id="{9163A505-A223-486A-B1B4-A44E273A445D}"/>
              </a:ext>
            </a:extLst>
          </p:cNvPr>
          <p:cNvSpPr>
            <a:spLocks noGrp="1"/>
          </p:cNvSpPr>
          <p:nvPr>
            <p:ph type="sldNum" sz="quarter" idx="12"/>
          </p:nvPr>
        </p:nvSpPr>
        <p:spPr/>
        <p:txBody>
          <a:bodyPr/>
          <a:lstStyle/>
          <a:p>
            <a:fld id="{B6C503C3-4528-4165-9E5E-1A2B4CBE0E85}" type="slidenum">
              <a:rPr lang="uk-UA" smtClean="0"/>
              <a:t>‹№›</a:t>
            </a:fld>
            <a:endParaRPr lang="uk-UA"/>
          </a:p>
        </p:txBody>
      </p:sp>
    </p:spTree>
    <p:extLst>
      <p:ext uri="{BB962C8B-B14F-4D97-AF65-F5344CB8AC3E}">
        <p14:creationId xmlns:p14="http://schemas.microsoft.com/office/powerpoint/2010/main" val="2737283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308810DA-F878-45E4-AB2F-45CDF4C85258}"/>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170966EF-C73D-4E1D-84EA-CC2A9F7FF2CA}"/>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6CCD3052-A0EE-405A-82C1-81315C23EC89}"/>
              </a:ext>
            </a:extLst>
          </p:cNvPr>
          <p:cNvSpPr>
            <a:spLocks noGrp="1"/>
          </p:cNvSpPr>
          <p:nvPr>
            <p:ph type="dt" sz="half" idx="10"/>
          </p:nvPr>
        </p:nvSpPr>
        <p:spPr/>
        <p:txBody>
          <a:bodyPr/>
          <a:lstStyle/>
          <a:p>
            <a:fld id="{4E5709AE-26C5-4E44-95DA-CE1850614A69}" type="datetime1">
              <a:rPr lang="uk-UA" smtClean="0"/>
              <a:t>15.04.2025</a:t>
            </a:fld>
            <a:endParaRPr lang="uk-UA"/>
          </a:p>
        </p:txBody>
      </p:sp>
      <p:sp>
        <p:nvSpPr>
          <p:cNvPr id="5" name="Місце для нижнього колонтитула 4">
            <a:extLst>
              <a:ext uri="{FF2B5EF4-FFF2-40B4-BE49-F238E27FC236}">
                <a16:creationId xmlns:a16="http://schemas.microsoft.com/office/drawing/2014/main" id="{FEB06304-F66D-4671-8FAE-26A18B04813E}"/>
              </a:ext>
            </a:extLst>
          </p:cNvPr>
          <p:cNvSpPr>
            <a:spLocks noGrp="1"/>
          </p:cNvSpPr>
          <p:nvPr>
            <p:ph type="ftr" sz="quarter" idx="11"/>
          </p:nvPr>
        </p:nvSpPr>
        <p:spPr/>
        <p:txBody>
          <a:bodyPr/>
          <a:lstStyle/>
          <a:p>
            <a:r>
              <a:rPr lang="en-US"/>
              <a:t>Pacesetters for energy management all-Ukrainian award</a:t>
            </a:r>
            <a:endParaRPr lang="uk-UA"/>
          </a:p>
        </p:txBody>
      </p:sp>
      <p:sp>
        <p:nvSpPr>
          <p:cNvPr id="6" name="Місце для номера слайда 5">
            <a:extLst>
              <a:ext uri="{FF2B5EF4-FFF2-40B4-BE49-F238E27FC236}">
                <a16:creationId xmlns:a16="http://schemas.microsoft.com/office/drawing/2014/main" id="{D8971C44-3EEF-4BED-987B-42DB83B1F15E}"/>
              </a:ext>
            </a:extLst>
          </p:cNvPr>
          <p:cNvSpPr>
            <a:spLocks noGrp="1"/>
          </p:cNvSpPr>
          <p:nvPr>
            <p:ph type="sldNum" sz="quarter" idx="12"/>
          </p:nvPr>
        </p:nvSpPr>
        <p:spPr/>
        <p:txBody>
          <a:bodyPr/>
          <a:lstStyle/>
          <a:p>
            <a:fld id="{B6C503C3-4528-4165-9E5E-1A2B4CBE0E85}" type="slidenum">
              <a:rPr lang="uk-UA" smtClean="0"/>
              <a:t>‹№›</a:t>
            </a:fld>
            <a:endParaRPr lang="uk-UA"/>
          </a:p>
        </p:txBody>
      </p:sp>
    </p:spTree>
    <p:extLst>
      <p:ext uri="{BB962C8B-B14F-4D97-AF65-F5344CB8AC3E}">
        <p14:creationId xmlns:p14="http://schemas.microsoft.com/office/powerpoint/2010/main" val="2714645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EED95F-7192-4FEE-B5C9-BD369EDAB8DD}"/>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61B916A0-D5AE-46F6-86C6-E6A23A32BA27}"/>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8B338CBC-E31C-42C6-9CFF-4A2D9341FC83}"/>
              </a:ext>
            </a:extLst>
          </p:cNvPr>
          <p:cNvSpPr>
            <a:spLocks noGrp="1"/>
          </p:cNvSpPr>
          <p:nvPr>
            <p:ph type="dt" sz="half" idx="10"/>
          </p:nvPr>
        </p:nvSpPr>
        <p:spPr/>
        <p:txBody>
          <a:bodyPr/>
          <a:lstStyle/>
          <a:p>
            <a:fld id="{71865A6F-0C94-4F23-8C31-6E12D0520DCE}" type="datetime1">
              <a:rPr lang="uk-UA" smtClean="0"/>
              <a:t>15.04.2025</a:t>
            </a:fld>
            <a:endParaRPr lang="uk-UA"/>
          </a:p>
        </p:txBody>
      </p:sp>
      <p:sp>
        <p:nvSpPr>
          <p:cNvPr id="5" name="Місце для нижнього колонтитула 4">
            <a:extLst>
              <a:ext uri="{FF2B5EF4-FFF2-40B4-BE49-F238E27FC236}">
                <a16:creationId xmlns:a16="http://schemas.microsoft.com/office/drawing/2014/main" id="{F6BBE444-6ACF-47D7-AFBE-F82C2B49538A}"/>
              </a:ext>
            </a:extLst>
          </p:cNvPr>
          <p:cNvSpPr>
            <a:spLocks noGrp="1"/>
          </p:cNvSpPr>
          <p:nvPr>
            <p:ph type="ftr" sz="quarter" idx="11"/>
          </p:nvPr>
        </p:nvSpPr>
        <p:spPr/>
        <p:txBody>
          <a:bodyPr/>
          <a:lstStyle/>
          <a:p>
            <a:r>
              <a:rPr lang="en-US"/>
              <a:t>Pacesetters for energy management all-Ukrainian award</a:t>
            </a:r>
            <a:endParaRPr lang="uk-UA"/>
          </a:p>
        </p:txBody>
      </p:sp>
      <p:sp>
        <p:nvSpPr>
          <p:cNvPr id="6" name="Місце для номера слайда 5">
            <a:extLst>
              <a:ext uri="{FF2B5EF4-FFF2-40B4-BE49-F238E27FC236}">
                <a16:creationId xmlns:a16="http://schemas.microsoft.com/office/drawing/2014/main" id="{ED913EB5-AA26-460E-ABB6-17EE19BD5614}"/>
              </a:ext>
            </a:extLst>
          </p:cNvPr>
          <p:cNvSpPr>
            <a:spLocks noGrp="1"/>
          </p:cNvSpPr>
          <p:nvPr>
            <p:ph type="sldNum" sz="quarter" idx="12"/>
          </p:nvPr>
        </p:nvSpPr>
        <p:spPr/>
        <p:txBody>
          <a:bodyPr/>
          <a:lstStyle/>
          <a:p>
            <a:fld id="{B6C503C3-4528-4165-9E5E-1A2B4CBE0E85}" type="slidenum">
              <a:rPr lang="uk-UA" smtClean="0"/>
              <a:t>‹№›</a:t>
            </a:fld>
            <a:endParaRPr lang="uk-UA"/>
          </a:p>
        </p:txBody>
      </p:sp>
    </p:spTree>
    <p:extLst>
      <p:ext uri="{BB962C8B-B14F-4D97-AF65-F5344CB8AC3E}">
        <p14:creationId xmlns:p14="http://schemas.microsoft.com/office/powerpoint/2010/main" val="683943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EB779D-C03F-4811-AB07-CDE699CBAA34}"/>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D5009557-5476-4ABD-B6F0-2B24194E7D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5A849AAE-1126-4070-8B9A-5D777C4FD059}"/>
              </a:ext>
            </a:extLst>
          </p:cNvPr>
          <p:cNvSpPr>
            <a:spLocks noGrp="1"/>
          </p:cNvSpPr>
          <p:nvPr>
            <p:ph type="dt" sz="half" idx="10"/>
          </p:nvPr>
        </p:nvSpPr>
        <p:spPr/>
        <p:txBody>
          <a:bodyPr/>
          <a:lstStyle/>
          <a:p>
            <a:fld id="{A3724E7D-C899-4C8D-869E-B5105926F5A5}" type="datetime1">
              <a:rPr lang="uk-UA" smtClean="0"/>
              <a:t>15.04.2025</a:t>
            </a:fld>
            <a:endParaRPr lang="uk-UA"/>
          </a:p>
        </p:txBody>
      </p:sp>
      <p:sp>
        <p:nvSpPr>
          <p:cNvPr id="5" name="Місце для нижнього колонтитула 4">
            <a:extLst>
              <a:ext uri="{FF2B5EF4-FFF2-40B4-BE49-F238E27FC236}">
                <a16:creationId xmlns:a16="http://schemas.microsoft.com/office/drawing/2014/main" id="{DE5D6963-4C27-46DC-957C-C53B6D49F7AA}"/>
              </a:ext>
            </a:extLst>
          </p:cNvPr>
          <p:cNvSpPr>
            <a:spLocks noGrp="1"/>
          </p:cNvSpPr>
          <p:nvPr>
            <p:ph type="ftr" sz="quarter" idx="11"/>
          </p:nvPr>
        </p:nvSpPr>
        <p:spPr/>
        <p:txBody>
          <a:bodyPr/>
          <a:lstStyle/>
          <a:p>
            <a:r>
              <a:rPr lang="en-US"/>
              <a:t>Pacesetters for energy management all-Ukrainian award</a:t>
            </a:r>
            <a:endParaRPr lang="uk-UA"/>
          </a:p>
        </p:txBody>
      </p:sp>
      <p:sp>
        <p:nvSpPr>
          <p:cNvPr id="6" name="Місце для номера слайда 5">
            <a:extLst>
              <a:ext uri="{FF2B5EF4-FFF2-40B4-BE49-F238E27FC236}">
                <a16:creationId xmlns:a16="http://schemas.microsoft.com/office/drawing/2014/main" id="{BD862D84-1C61-45AF-8FA8-888AB89950F3}"/>
              </a:ext>
            </a:extLst>
          </p:cNvPr>
          <p:cNvSpPr>
            <a:spLocks noGrp="1"/>
          </p:cNvSpPr>
          <p:nvPr>
            <p:ph type="sldNum" sz="quarter" idx="12"/>
          </p:nvPr>
        </p:nvSpPr>
        <p:spPr/>
        <p:txBody>
          <a:bodyPr/>
          <a:lstStyle/>
          <a:p>
            <a:fld id="{B6C503C3-4528-4165-9E5E-1A2B4CBE0E85}" type="slidenum">
              <a:rPr lang="uk-UA" smtClean="0"/>
              <a:t>‹№›</a:t>
            </a:fld>
            <a:endParaRPr lang="uk-UA"/>
          </a:p>
        </p:txBody>
      </p:sp>
    </p:spTree>
    <p:extLst>
      <p:ext uri="{BB962C8B-B14F-4D97-AF65-F5344CB8AC3E}">
        <p14:creationId xmlns:p14="http://schemas.microsoft.com/office/powerpoint/2010/main" val="54555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C17601-F863-4A97-B1A8-63AD078FB55F}"/>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157ED508-5CBC-4426-B7C5-F090194E5051}"/>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E2AD6128-92F0-4603-829C-ED1811A5151C}"/>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F5E39CBC-5AD1-4594-9E40-C856C24E0FCF}"/>
              </a:ext>
            </a:extLst>
          </p:cNvPr>
          <p:cNvSpPr>
            <a:spLocks noGrp="1"/>
          </p:cNvSpPr>
          <p:nvPr>
            <p:ph type="dt" sz="half" idx="10"/>
          </p:nvPr>
        </p:nvSpPr>
        <p:spPr/>
        <p:txBody>
          <a:bodyPr/>
          <a:lstStyle/>
          <a:p>
            <a:fld id="{0E092AA3-448F-4F4B-B4D5-17930987AC29}" type="datetime1">
              <a:rPr lang="uk-UA" smtClean="0"/>
              <a:t>15.04.2025</a:t>
            </a:fld>
            <a:endParaRPr lang="uk-UA"/>
          </a:p>
        </p:txBody>
      </p:sp>
      <p:sp>
        <p:nvSpPr>
          <p:cNvPr id="6" name="Місце для нижнього колонтитула 5">
            <a:extLst>
              <a:ext uri="{FF2B5EF4-FFF2-40B4-BE49-F238E27FC236}">
                <a16:creationId xmlns:a16="http://schemas.microsoft.com/office/drawing/2014/main" id="{FE0C0263-A888-43DE-98CD-7055A77BEAF2}"/>
              </a:ext>
            </a:extLst>
          </p:cNvPr>
          <p:cNvSpPr>
            <a:spLocks noGrp="1"/>
          </p:cNvSpPr>
          <p:nvPr>
            <p:ph type="ftr" sz="quarter" idx="11"/>
          </p:nvPr>
        </p:nvSpPr>
        <p:spPr/>
        <p:txBody>
          <a:bodyPr/>
          <a:lstStyle/>
          <a:p>
            <a:r>
              <a:rPr lang="en-US"/>
              <a:t>Pacesetters for energy management all-Ukrainian award</a:t>
            </a:r>
            <a:endParaRPr lang="uk-UA"/>
          </a:p>
        </p:txBody>
      </p:sp>
      <p:sp>
        <p:nvSpPr>
          <p:cNvPr id="7" name="Місце для номера слайда 6">
            <a:extLst>
              <a:ext uri="{FF2B5EF4-FFF2-40B4-BE49-F238E27FC236}">
                <a16:creationId xmlns:a16="http://schemas.microsoft.com/office/drawing/2014/main" id="{13AE037B-2F45-4141-B2CE-7B3D166F9B0C}"/>
              </a:ext>
            </a:extLst>
          </p:cNvPr>
          <p:cNvSpPr>
            <a:spLocks noGrp="1"/>
          </p:cNvSpPr>
          <p:nvPr>
            <p:ph type="sldNum" sz="quarter" idx="12"/>
          </p:nvPr>
        </p:nvSpPr>
        <p:spPr/>
        <p:txBody>
          <a:bodyPr/>
          <a:lstStyle/>
          <a:p>
            <a:fld id="{B6C503C3-4528-4165-9E5E-1A2B4CBE0E85}" type="slidenum">
              <a:rPr lang="uk-UA" smtClean="0"/>
              <a:t>‹№›</a:t>
            </a:fld>
            <a:endParaRPr lang="uk-UA"/>
          </a:p>
        </p:txBody>
      </p:sp>
    </p:spTree>
    <p:extLst>
      <p:ext uri="{BB962C8B-B14F-4D97-AF65-F5344CB8AC3E}">
        <p14:creationId xmlns:p14="http://schemas.microsoft.com/office/powerpoint/2010/main" val="2543162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55A32B-845C-46D7-BCE8-9C94E8126EEF}"/>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1B3B9500-692F-4377-AD30-2FDBF2E548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D57AE7DF-9456-4663-9D6E-1EDB5492F997}"/>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3BA59180-06F8-404B-B71A-46AE4AED72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64E9BA7B-1538-4204-BE3E-2ACE0B0A32C2}"/>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DCD910A3-986C-4B64-8E5E-4A056487719F}"/>
              </a:ext>
            </a:extLst>
          </p:cNvPr>
          <p:cNvSpPr>
            <a:spLocks noGrp="1"/>
          </p:cNvSpPr>
          <p:nvPr>
            <p:ph type="dt" sz="half" idx="10"/>
          </p:nvPr>
        </p:nvSpPr>
        <p:spPr/>
        <p:txBody>
          <a:bodyPr/>
          <a:lstStyle/>
          <a:p>
            <a:fld id="{14E4B7C3-3162-44D3-B098-E297543F1414}" type="datetime1">
              <a:rPr lang="uk-UA" smtClean="0"/>
              <a:t>15.04.2025</a:t>
            </a:fld>
            <a:endParaRPr lang="uk-UA"/>
          </a:p>
        </p:txBody>
      </p:sp>
      <p:sp>
        <p:nvSpPr>
          <p:cNvPr id="8" name="Місце для нижнього колонтитула 7">
            <a:extLst>
              <a:ext uri="{FF2B5EF4-FFF2-40B4-BE49-F238E27FC236}">
                <a16:creationId xmlns:a16="http://schemas.microsoft.com/office/drawing/2014/main" id="{FF6AC86E-5544-4119-BDA3-F6A18A90ACD3}"/>
              </a:ext>
            </a:extLst>
          </p:cNvPr>
          <p:cNvSpPr>
            <a:spLocks noGrp="1"/>
          </p:cNvSpPr>
          <p:nvPr>
            <p:ph type="ftr" sz="quarter" idx="11"/>
          </p:nvPr>
        </p:nvSpPr>
        <p:spPr/>
        <p:txBody>
          <a:bodyPr/>
          <a:lstStyle/>
          <a:p>
            <a:r>
              <a:rPr lang="en-US"/>
              <a:t>Pacesetters for energy management all-Ukrainian award</a:t>
            </a:r>
            <a:endParaRPr lang="uk-UA"/>
          </a:p>
        </p:txBody>
      </p:sp>
      <p:sp>
        <p:nvSpPr>
          <p:cNvPr id="9" name="Місце для номера слайда 8">
            <a:extLst>
              <a:ext uri="{FF2B5EF4-FFF2-40B4-BE49-F238E27FC236}">
                <a16:creationId xmlns:a16="http://schemas.microsoft.com/office/drawing/2014/main" id="{FCE8A3D1-2540-4B84-85DD-5C7351CE4343}"/>
              </a:ext>
            </a:extLst>
          </p:cNvPr>
          <p:cNvSpPr>
            <a:spLocks noGrp="1"/>
          </p:cNvSpPr>
          <p:nvPr>
            <p:ph type="sldNum" sz="quarter" idx="12"/>
          </p:nvPr>
        </p:nvSpPr>
        <p:spPr/>
        <p:txBody>
          <a:bodyPr/>
          <a:lstStyle/>
          <a:p>
            <a:fld id="{B6C503C3-4528-4165-9E5E-1A2B4CBE0E85}" type="slidenum">
              <a:rPr lang="uk-UA" smtClean="0"/>
              <a:t>‹№›</a:t>
            </a:fld>
            <a:endParaRPr lang="uk-UA"/>
          </a:p>
        </p:txBody>
      </p:sp>
    </p:spTree>
    <p:extLst>
      <p:ext uri="{BB962C8B-B14F-4D97-AF65-F5344CB8AC3E}">
        <p14:creationId xmlns:p14="http://schemas.microsoft.com/office/powerpoint/2010/main" val="1267670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697EC2-B930-45DA-B39E-5C5BC572A7DD}"/>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5C8FF16F-0D90-406C-8B8F-31592FA7D50F}"/>
              </a:ext>
            </a:extLst>
          </p:cNvPr>
          <p:cNvSpPr>
            <a:spLocks noGrp="1"/>
          </p:cNvSpPr>
          <p:nvPr>
            <p:ph type="dt" sz="half" idx="10"/>
          </p:nvPr>
        </p:nvSpPr>
        <p:spPr/>
        <p:txBody>
          <a:bodyPr/>
          <a:lstStyle/>
          <a:p>
            <a:fld id="{5416E86D-83D1-42E4-8920-B851677BB0FC}" type="datetime1">
              <a:rPr lang="uk-UA" smtClean="0"/>
              <a:t>15.04.2025</a:t>
            </a:fld>
            <a:endParaRPr lang="uk-UA"/>
          </a:p>
        </p:txBody>
      </p:sp>
      <p:sp>
        <p:nvSpPr>
          <p:cNvPr id="4" name="Місце для нижнього колонтитула 3">
            <a:extLst>
              <a:ext uri="{FF2B5EF4-FFF2-40B4-BE49-F238E27FC236}">
                <a16:creationId xmlns:a16="http://schemas.microsoft.com/office/drawing/2014/main" id="{6A300FAC-378A-4ABA-9228-A2961C7BFA2C}"/>
              </a:ext>
            </a:extLst>
          </p:cNvPr>
          <p:cNvSpPr>
            <a:spLocks noGrp="1"/>
          </p:cNvSpPr>
          <p:nvPr>
            <p:ph type="ftr" sz="quarter" idx="11"/>
          </p:nvPr>
        </p:nvSpPr>
        <p:spPr/>
        <p:txBody>
          <a:bodyPr/>
          <a:lstStyle/>
          <a:p>
            <a:r>
              <a:rPr lang="en-US"/>
              <a:t>Pacesetters for energy management all-Ukrainian award</a:t>
            </a:r>
            <a:endParaRPr lang="uk-UA"/>
          </a:p>
        </p:txBody>
      </p:sp>
      <p:sp>
        <p:nvSpPr>
          <p:cNvPr id="5" name="Місце для номера слайда 4">
            <a:extLst>
              <a:ext uri="{FF2B5EF4-FFF2-40B4-BE49-F238E27FC236}">
                <a16:creationId xmlns:a16="http://schemas.microsoft.com/office/drawing/2014/main" id="{BE507D81-022D-4152-9026-504FC7526DDC}"/>
              </a:ext>
            </a:extLst>
          </p:cNvPr>
          <p:cNvSpPr>
            <a:spLocks noGrp="1"/>
          </p:cNvSpPr>
          <p:nvPr>
            <p:ph type="sldNum" sz="quarter" idx="12"/>
          </p:nvPr>
        </p:nvSpPr>
        <p:spPr/>
        <p:txBody>
          <a:bodyPr/>
          <a:lstStyle/>
          <a:p>
            <a:fld id="{B6C503C3-4528-4165-9E5E-1A2B4CBE0E85}" type="slidenum">
              <a:rPr lang="uk-UA" smtClean="0"/>
              <a:t>‹№›</a:t>
            </a:fld>
            <a:endParaRPr lang="uk-UA"/>
          </a:p>
        </p:txBody>
      </p:sp>
    </p:spTree>
    <p:extLst>
      <p:ext uri="{BB962C8B-B14F-4D97-AF65-F5344CB8AC3E}">
        <p14:creationId xmlns:p14="http://schemas.microsoft.com/office/powerpoint/2010/main" val="235556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3E2C9D7D-79CF-40F1-82DB-A98DC27B8EDF}"/>
              </a:ext>
            </a:extLst>
          </p:cNvPr>
          <p:cNvSpPr>
            <a:spLocks noGrp="1"/>
          </p:cNvSpPr>
          <p:nvPr>
            <p:ph type="dt" sz="half" idx="10"/>
          </p:nvPr>
        </p:nvSpPr>
        <p:spPr/>
        <p:txBody>
          <a:bodyPr/>
          <a:lstStyle/>
          <a:p>
            <a:fld id="{A1151F5B-D3CC-4C85-851E-A516B7DC714B}" type="datetime1">
              <a:rPr lang="uk-UA" smtClean="0"/>
              <a:t>15.04.2025</a:t>
            </a:fld>
            <a:endParaRPr lang="uk-UA"/>
          </a:p>
        </p:txBody>
      </p:sp>
      <p:sp>
        <p:nvSpPr>
          <p:cNvPr id="3" name="Місце для нижнього колонтитула 2">
            <a:extLst>
              <a:ext uri="{FF2B5EF4-FFF2-40B4-BE49-F238E27FC236}">
                <a16:creationId xmlns:a16="http://schemas.microsoft.com/office/drawing/2014/main" id="{27F94081-21D3-4192-8A43-05D32CA9623F}"/>
              </a:ext>
            </a:extLst>
          </p:cNvPr>
          <p:cNvSpPr>
            <a:spLocks noGrp="1"/>
          </p:cNvSpPr>
          <p:nvPr>
            <p:ph type="ftr" sz="quarter" idx="11"/>
          </p:nvPr>
        </p:nvSpPr>
        <p:spPr/>
        <p:txBody>
          <a:bodyPr/>
          <a:lstStyle/>
          <a:p>
            <a:r>
              <a:rPr lang="en-US"/>
              <a:t>Pacesetters for energy management all-Ukrainian award</a:t>
            </a:r>
            <a:endParaRPr lang="uk-UA"/>
          </a:p>
        </p:txBody>
      </p:sp>
      <p:sp>
        <p:nvSpPr>
          <p:cNvPr id="4" name="Місце для номера слайда 3">
            <a:extLst>
              <a:ext uri="{FF2B5EF4-FFF2-40B4-BE49-F238E27FC236}">
                <a16:creationId xmlns:a16="http://schemas.microsoft.com/office/drawing/2014/main" id="{8B932858-0CF1-47AD-B950-4CBA64C2667A}"/>
              </a:ext>
            </a:extLst>
          </p:cNvPr>
          <p:cNvSpPr>
            <a:spLocks noGrp="1"/>
          </p:cNvSpPr>
          <p:nvPr>
            <p:ph type="sldNum" sz="quarter" idx="12"/>
          </p:nvPr>
        </p:nvSpPr>
        <p:spPr/>
        <p:txBody>
          <a:bodyPr/>
          <a:lstStyle/>
          <a:p>
            <a:fld id="{B6C503C3-4528-4165-9E5E-1A2B4CBE0E85}" type="slidenum">
              <a:rPr lang="uk-UA" smtClean="0"/>
              <a:t>‹№›</a:t>
            </a:fld>
            <a:endParaRPr lang="uk-UA"/>
          </a:p>
        </p:txBody>
      </p:sp>
    </p:spTree>
    <p:extLst>
      <p:ext uri="{BB962C8B-B14F-4D97-AF65-F5344CB8AC3E}">
        <p14:creationId xmlns:p14="http://schemas.microsoft.com/office/powerpoint/2010/main" val="3251019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1C0138-29FF-44F5-A8F0-786245E23256}"/>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33EAF24F-EA10-477A-AE54-8C7DAE10CC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E0784232-5133-4A75-8185-30834660E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F173F66D-06C6-4EAF-997A-FD1B264B70DA}"/>
              </a:ext>
            </a:extLst>
          </p:cNvPr>
          <p:cNvSpPr>
            <a:spLocks noGrp="1"/>
          </p:cNvSpPr>
          <p:nvPr>
            <p:ph type="dt" sz="half" idx="10"/>
          </p:nvPr>
        </p:nvSpPr>
        <p:spPr/>
        <p:txBody>
          <a:bodyPr/>
          <a:lstStyle/>
          <a:p>
            <a:fld id="{CF322F1D-117D-45D0-9398-18764A01C4AE}" type="datetime1">
              <a:rPr lang="uk-UA" smtClean="0"/>
              <a:t>15.04.2025</a:t>
            </a:fld>
            <a:endParaRPr lang="uk-UA"/>
          </a:p>
        </p:txBody>
      </p:sp>
      <p:sp>
        <p:nvSpPr>
          <p:cNvPr id="6" name="Місце для нижнього колонтитула 5">
            <a:extLst>
              <a:ext uri="{FF2B5EF4-FFF2-40B4-BE49-F238E27FC236}">
                <a16:creationId xmlns:a16="http://schemas.microsoft.com/office/drawing/2014/main" id="{F55C2D2C-9C18-4910-8E04-811BD1E8F33B}"/>
              </a:ext>
            </a:extLst>
          </p:cNvPr>
          <p:cNvSpPr>
            <a:spLocks noGrp="1"/>
          </p:cNvSpPr>
          <p:nvPr>
            <p:ph type="ftr" sz="quarter" idx="11"/>
          </p:nvPr>
        </p:nvSpPr>
        <p:spPr/>
        <p:txBody>
          <a:bodyPr/>
          <a:lstStyle/>
          <a:p>
            <a:r>
              <a:rPr lang="en-US"/>
              <a:t>Pacesetters for energy management all-Ukrainian award</a:t>
            </a:r>
            <a:endParaRPr lang="uk-UA"/>
          </a:p>
        </p:txBody>
      </p:sp>
      <p:sp>
        <p:nvSpPr>
          <p:cNvPr id="7" name="Місце для номера слайда 6">
            <a:extLst>
              <a:ext uri="{FF2B5EF4-FFF2-40B4-BE49-F238E27FC236}">
                <a16:creationId xmlns:a16="http://schemas.microsoft.com/office/drawing/2014/main" id="{3CC97796-283E-4A67-8B20-E8BF91BEF88F}"/>
              </a:ext>
            </a:extLst>
          </p:cNvPr>
          <p:cNvSpPr>
            <a:spLocks noGrp="1"/>
          </p:cNvSpPr>
          <p:nvPr>
            <p:ph type="sldNum" sz="quarter" idx="12"/>
          </p:nvPr>
        </p:nvSpPr>
        <p:spPr/>
        <p:txBody>
          <a:bodyPr/>
          <a:lstStyle/>
          <a:p>
            <a:fld id="{B6C503C3-4528-4165-9E5E-1A2B4CBE0E85}" type="slidenum">
              <a:rPr lang="uk-UA" smtClean="0"/>
              <a:t>‹№›</a:t>
            </a:fld>
            <a:endParaRPr lang="uk-UA"/>
          </a:p>
        </p:txBody>
      </p:sp>
    </p:spTree>
    <p:extLst>
      <p:ext uri="{BB962C8B-B14F-4D97-AF65-F5344CB8AC3E}">
        <p14:creationId xmlns:p14="http://schemas.microsoft.com/office/powerpoint/2010/main" val="2065189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391DC2-9FC0-462C-868F-88D97B0EBBF7}"/>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F3432BB8-860F-4212-B963-32A4DFFE89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9451C55D-7E0E-4C0A-8B02-D0BD1C6960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92E24F7E-0B4B-4C13-84DE-7B28D076830E}"/>
              </a:ext>
            </a:extLst>
          </p:cNvPr>
          <p:cNvSpPr>
            <a:spLocks noGrp="1"/>
          </p:cNvSpPr>
          <p:nvPr>
            <p:ph type="dt" sz="half" idx="10"/>
          </p:nvPr>
        </p:nvSpPr>
        <p:spPr/>
        <p:txBody>
          <a:bodyPr/>
          <a:lstStyle/>
          <a:p>
            <a:fld id="{D4DDC6E1-C0CE-4AB3-B813-A4B65791B7F6}" type="datetime1">
              <a:rPr lang="uk-UA" smtClean="0"/>
              <a:t>15.04.2025</a:t>
            </a:fld>
            <a:endParaRPr lang="uk-UA"/>
          </a:p>
        </p:txBody>
      </p:sp>
      <p:sp>
        <p:nvSpPr>
          <p:cNvPr id="6" name="Місце для нижнього колонтитула 5">
            <a:extLst>
              <a:ext uri="{FF2B5EF4-FFF2-40B4-BE49-F238E27FC236}">
                <a16:creationId xmlns:a16="http://schemas.microsoft.com/office/drawing/2014/main" id="{559D7BBB-D64C-41D3-BF86-C449DF5A6D76}"/>
              </a:ext>
            </a:extLst>
          </p:cNvPr>
          <p:cNvSpPr>
            <a:spLocks noGrp="1"/>
          </p:cNvSpPr>
          <p:nvPr>
            <p:ph type="ftr" sz="quarter" idx="11"/>
          </p:nvPr>
        </p:nvSpPr>
        <p:spPr/>
        <p:txBody>
          <a:bodyPr/>
          <a:lstStyle/>
          <a:p>
            <a:r>
              <a:rPr lang="en-US"/>
              <a:t>Pacesetters for energy management all-Ukrainian award</a:t>
            </a:r>
            <a:endParaRPr lang="uk-UA"/>
          </a:p>
        </p:txBody>
      </p:sp>
      <p:sp>
        <p:nvSpPr>
          <p:cNvPr id="7" name="Місце для номера слайда 6">
            <a:extLst>
              <a:ext uri="{FF2B5EF4-FFF2-40B4-BE49-F238E27FC236}">
                <a16:creationId xmlns:a16="http://schemas.microsoft.com/office/drawing/2014/main" id="{12C2474A-EF3D-45ED-B72C-F59153FD6E2D}"/>
              </a:ext>
            </a:extLst>
          </p:cNvPr>
          <p:cNvSpPr>
            <a:spLocks noGrp="1"/>
          </p:cNvSpPr>
          <p:nvPr>
            <p:ph type="sldNum" sz="quarter" idx="12"/>
          </p:nvPr>
        </p:nvSpPr>
        <p:spPr/>
        <p:txBody>
          <a:bodyPr/>
          <a:lstStyle/>
          <a:p>
            <a:fld id="{B6C503C3-4528-4165-9E5E-1A2B4CBE0E85}" type="slidenum">
              <a:rPr lang="uk-UA" smtClean="0"/>
              <a:t>‹№›</a:t>
            </a:fld>
            <a:endParaRPr lang="uk-UA"/>
          </a:p>
        </p:txBody>
      </p:sp>
    </p:spTree>
    <p:extLst>
      <p:ext uri="{BB962C8B-B14F-4D97-AF65-F5344CB8AC3E}">
        <p14:creationId xmlns:p14="http://schemas.microsoft.com/office/powerpoint/2010/main" val="1167445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E375E80A-A4A4-4B67-931A-70428C61A4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41AE800A-A111-4EDF-B194-A845D1B3F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94CE01CC-C5CE-4434-8F58-6ED11E8DE2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F6756F-F85A-4346-9360-B9DA8F23B040}" type="datetime1">
              <a:rPr lang="uk-UA" smtClean="0"/>
              <a:t>15.04.2025</a:t>
            </a:fld>
            <a:endParaRPr lang="uk-UA"/>
          </a:p>
        </p:txBody>
      </p:sp>
      <p:sp>
        <p:nvSpPr>
          <p:cNvPr id="5" name="Місце для нижнього колонтитула 4">
            <a:extLst>
              <a:ext uri="{FF2B5EF4-FFF2-40B4-BE49-F238E27FC236}">
                <a16:creationId xmlns:a16="http://schemas.microsoft.com/office/drawing/2014/main" id="{BC4E47C2-D121-43C0-BC71-DAF4CF14B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Pacesetters for energy management all-Ukrainian award</a:t>
            </a:r>
            <a:endParaRPr lang="uk-UA"/>
          </a:p>
        </p:txBody>
      </p:sp>
      <p:sp>
        <p:nvSpPr>
          <p:cNvPr id="6" name="Місце для номера слайда 5">
            <a:extLst>
              <a:ext uri="{FF2B5EF4-FFF2-40B4-BE49-F238E27FC236}">
                <a16:creationId xmlns:a16="http://schemas.microsoft.com/office/drawing/2014/main" id="{0461C34D-C33C-408B-8807-47841BEDFF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503C3-4528-4165-9E5E-1A2B4CBE0E85}" type="slidenum">
              <a:rPr lang="uk-UA" smtClean="0"/>
              <a:t>‹№›</a:t>
            </a:fld>
            <a:endParaRPr lang="uk-UA"/>
          </a:p>
        </p:txBody>
      </p:sp>
    </p:spTree>
    <p:extLst>
      <p:ext uri="{BB962C8B-B14F-4D97-AF65-F5344CB8AC3E}">
        <p14:creationId xmlns:p14="http://schemas.microsoft.com/office/powerpoint/2010/main" val="32183172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enms-award.com.ua/uk/"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1.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hyperlink" Target="https://euea-energyagency.org/uk/pacesetter-award/" TargetMode="External"/><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mailto:enms@euea-energyagency.org" TargetMode="External"/><Relationship Id="rId4" Type="http://schemas.openxmlformats.org/officeDocument/2006/relationships/hyperlink" Target="https://www.facebook.com/AwardEnM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a:extLst>
              <a:ext uri="{FF2B5EF4-FFF2-40B4-BE49-F238E27FC236}">
                <a16:creationId xmlns:a16="http://schemas.microsoft.com/office/drawing/2014/main" id="{9247EB3E-CD4A-4D9B-B717-B898DEFFC23F}"/>
              </a:ext>
            </a:extLst>
          </p:cNvPr>
          <p:cNvSpPr/>
          <p:nvPr/>
        </p:nvSpPr>
        <p:spPr>
          <a:xfrm>
            <a:off x="0" y="-978"/>
            <a:ext cx="12192000" cy="1675652"/>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4" name="Рисунок 3">
            <a:extLst>
              <a:ext uri="{FF2B5EF4-FFF2-40B4-BE49-F238E27FC236}">
                <a16:creationId xmlns:a16="http://schemas.microsoft.com/office/drawing/2014/main" id="{C7030280-0962-4812-964D-44E556423888}"/>
              </a:ext>
            </a:extLst>
          </p:cNvPr>
          <p:cNvPicPr>
            <a:picLocks noChangeAspect="1"/>
          </p:cNvPicPr>
          <p:nvPr/>
        </p:nvPicPr>
        <p:blipFill rotWithShape="1">
          <a:blip r:embed="rId2">
            <a:alphaModFix amt="20000"/>
          </a:blip>
          <a:srcRect l="4921" t="10304" r="3411" b="6739"/>
          <a:stretch/>
        </p:blipFill>
        <p:spPr>
          <a:xfrm>
            <a:off x="1351721" y="330581"/>
            <a:ext cx="10182726" cy="6435237"/>
          </a:xfrm>
          <a:prstGeom prst="rect">
            <a:avLst/>
          </a:prstGeom>
        </p:spPr>
      </p:pic>
      <p:pic>
        <p:nvPicPr>
          <p:cNvPr id="7" name="Рисунок 6">
            <a:extLst>
              <a:ext uri="{FF2B5EF4-FFF2-40B4-BE49-F238E27FC236}">
                <a16:creationId xmlns:a16="http://schemas.microsoft.com/office/drawing/2014/main" id="{21C4BCCA-4745-4ABB-9B19-6F4928652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08" y="19756"/>
            <a:ext cx="2091989" cy="1605660"/>
          </a:xfrm>
          <a:prstGeom prst="rect">
            <a:avLst/>
          </a:prstGeom>
        </p:spPr>
      </p:pic>
      <p:pic>
        <p:nvPicPr>
          <p:cNvPr id="12" name="Рисунок 11">
            <a:extLst>
              <a:ext uri="{FF2B5EF4-FFF2-40B4-BE49-F238E27FC236}">
                <a16:creationId xmlns:a16="http://schemas.microsoft.com/office/drawing/2014/main" id="{8CA1D914-5C56-4824-BB81-54CA49165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4819" y="269677"/>
            <a:ext cx="5649502" cy="1525707"/>
          </a:xfrm>
          <a:prstGeom prst="rect">
            <a:avLst/>
          </a:prstGeom>
        </p:spPr>
      </p:pic>
      <p:pic>
        <p:nvPicPr>
          <p:cNvPr id="5" name="Picture 4" descr="Text&#10;&#10;Description automatically generated">
            <a:extLst>
              <a:ext uri="{FF2B5EF4-FFF2-40B4-BE49-F238E27FC236}">
                <a16:creationId xmlns:a16="http://schemas.microsoft.com/office/drawing/2014/main" id="{2998671C-A6D8-4A70-BA26-BF95605B029D}"/>
              </a:ext>
            </a:extLst>
          </p:cNvPr>
          <p:cNvPicPr>
            <a:picLocks noChangeAspect="1"/>
          </p:cNvPicPr>
          <p:nvPr/>
        </p:nvPicPr>
        <p:blipFill rotWithShape="1">
          <a:blip r:embed="rId5">
            <a:extLst>
              <a:ext uri="{28A0092B-C50C-407E-A947-70E740481C1C}">
                <a14:useLocalDpi xmlns:a14="http://schemas.microsoft.com/office/drawing/2010/main" val="0"/>
              </a:ext>
            </a:extLst>
          </a:blip>
          <a:srcRect l="11564" r="11583"/>
          <a:stretch/>
        </p:blipFill>
        <p:spPr>
          <a:xfrm>
            <a:off x="1210202" y="2100657"/>
            <a:ext cx="6804802" cy="2722059"/>
          </a:xfrm>
          <a:prstGeom prst="rect">
            <a:avLst/>
          </a:prstGeom>
        </p:spPr>
      </p:pic>
      <p:sp>
        <p:nvSpPr>
          <p:cNvPr id="3" name="Прямокутник 2">
            <a:extLst>
              <a:ext uri="{FF2B5EF4-FFF2-40B4-BE49-F238E27FC236}">
                <a16:creationId xmlns:a16="http://schemas.microsoft.com/office/drawing/2014/main" id="{6CFCD8A3-4FDD-443A-AC7D-AFE689616A30}"/>
              </a:ext>
            </a:extLst>
          </p:cNvPr>
          <p:cNvSpPr/>
          <p:nvPr/>
        </p:nvSpPr>
        <p:spPr>
          <a:xfrm>
            <a:off x="9547283" y="5697147"/>
            <a:ext cx="2525448" cy="667747"/>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uk-UA" sz="4800" b="1" dirty="0">
                <a:latin typeface="Times New Roman" panose="02020603050405020304" pitchFamily="18" charset="0"/>
                <a:cs typeface="Times New Roman" panose="02020603050405020304" pitchFamily="18" charset="0"/>
              </a:rPr>
              <a:t>202</a:t>
            </a:r>
            <a:r>
              <a:rPr lang="en-US" sz="4800" b="1" dirty="0">
                <a:latin typeface="Times New Roman" panose="02020603050405020304" pitchFamily="18" charset="0"/>
                <a:cs typeface="Times New Roman" panose="02020603050405020304" pitchFamily="18" charset="0"/>
              </a:rPr>
              <a:t>4</a:t>
            </a:r>
            <a:endParaRPr lang="uk-UA" sz="4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796D04D-E1B2-46FD-A9FD-906A3A58771F}"/>
              </a:ext>
            </a:extLst>
          </p:cNvPr>
          <p:cNvSpPr txBox="1"/>
          <p:nvPr/>
        </p:nvSpPr>
        <p:spPr>
          <a:xfrm>
            <a:off x="530871" y="5876300"/>
            <a:ext cx="3921859" cy="523220"/>
          </a:xfrm>
          <a:prstGeom prst="rect">
            <a:avLst/>
          </a:prstGeom>
          <a:noFill/>
        </p:spPr>
        <p:txBody>
          <a:bodyPr wrap="square">
            <a:spAutoFit/>
          </a:bodyPr>
          <a:lstStyle/>
          <a:p>
            <a:pPr algn="l" rtl="0"/>
            <a:r>
              <a:rPr lang="en-AU" sz="2800" b="1" i="1" dirty="0">
                <a:solidFill>
                  <a:schemeClr val="accent5">
                    <a:lumMod val="50000"/>
                  </a:schemeClr>
                </a:solidFill>
                <a:latin typeface="Times New Roman" panose="02020603050405020304" pitchFamily="18" charset="0"/>
                <a:cs typeface="Times New Roman" panose="02020603050405020304" pitchFamily="18" charset="0"/>
              </a:rPr>
              <a:t>Information digest</a:t>
            </a:r>
            <a:endParaRPr lang="uk-UA" sz="2800" b="1" i="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4" name="Rectangle 5">
            <a:extLst>
              <a:ext uri="{FF2B5EF4-FFF2-40B4-BE49-F238E27FC236}">
                <a16:creationId xmlns:a16="http://schemas.microsoft.com/office/drawing/2014/main" id="{3A888304-BD08-4581-8220-25AE4010EE12}"/>
              </a:ext>
            </a:extLst>
          </p:cNvPr>
          <p:cNvSpPr/>
          <p:nvPr/>
        </p:nvSpPr>
        <p:spPr>
          <a:xfrm>
            <a:off x="0" y="6763948"/>
            <a:ext cx="12192000" cy="108000"/>
          </a:xfrm>
          <a:prstGeom prst="rect">
            <a:avLst/>
          </a:prstGeom>
          <a:solidFill>
            <a:srgbClr val="B3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5">
            <a:extLst>
              <a:ext uri="{FF2B5EF4-FFF2-40B4-BE49-F238E27FC236}">
                <a16:creationId xmlns:a16="http://schemas.microsoft.com/office/drawing/2014/main" id="{23C6FFD5-EDAE-4551-8AFE-117D5D68E79C}"/>
              </a:ext>
            </a:extLst>
          </p:cNvPr>
          <p:cNvSpPr/>
          <p:nvPr/>
        </p:nvSpPr>
        <p:spPr>
          <a:xfrm>
            <a:off x="0" y="-16853"/>
            <a:ext cx="12192000" cy="108000"/>
          </a:xfrm>
          <a:prstGeom prst="rect">
            <a:avLst/>
          </a:prstGeom>
          <a:solidFill>
            <a:srgbClr val="B3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5">
            <a:extLst>
              <a:ext uri="{FF2B5EF4-FFF2-40B4-BE49-F238E27FC236}">
                <a16:creationId xmlns:a16="http://schemas.microsoft.com/office/drawing/2014/main" id="{10FCDBAF-3B77-474E-A59F-553D61B25AD7}"/>
              </a:ext>
            </a:extLst>
          </p:cNvPr>
          <p:cNvSpPr/>
          <p:nvPr/>
        </p:nvSpPr>
        <p:spPr>
          <a:xfrm rot="16200000">
            <a:off x="-3331238" y="3343948"/>
            <a:ext cx="6732000" cy="108000"/>
          </a:xfrm>
          <a:prstGeom prst="rect">
            <a:avLst/>
          </a:prstGeom>
          <a:solidFill>
            <a:srgbClr val="B3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5">
            <a:extLst>
              <a:ext uri="{FF2B5EF4-FFF2-40B4-BE49-F238E27FC236}">
                <a16:creationId xmlns:a16="http://schemas.microsoft.com/office/drawing/2014/main" id="{529AA03B-0B56-4B7F-9621-EFD36600E344}"/>
              </a:ext>
            </a:extLst>
          </p:cNvPr>
          <p:cNvSpPr/>
          <p:nvPr/>
        </p:nvSpPr>
        <p:spPr>
          <a:xfrm rot="16200000">
            <a:off x="8786165" y="3343948"/>
            <a:ext cx="6732000" cy="108000"/>
          </a:xfrm>
          <a:prstGeom prst="rect">
            <a:avLst/>
          </a:prstGeom>
          <a:solidFill>
            <a:srgbClr val="B3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Рисунок 9">
            <a:extLst>
              <a:ext uri="{FF2B5EF4-FFF2-40B4-BE49-F238E27FC236}">
                <a16:creationId xmlns:a16="http://schemas.microsoft.com/office/drawing/2014/main" id="{6590F7DF-04A2-4F63-BCBE-882E9314C3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8930" y="224451"/>
            <a:ext cx="1201552" cy="1602069"/>
          </a:xfrm>
          <a:prstGeom prst="rect">
            <a:avLst/>
          </a:prstGeom>
        </p:spPr>
      </p:pic>
    </p:spTree>
    <p:extLst>
      <p:ext uri="{BB962C8B-B14F-4D97-AF65-F5344CB8AC3E}">
        <p14:creationId xmlns:p14="http://schemas.microsoft.com/office/powerpoint/2010/main" val="3501864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9880BDBE-7869-421C-B4AB-C0A708495A48}"/>
              </a:ext>
            </a:extLst>
          </p:cNvPr>
          <p:cNvGrpSpPr/>
          <p:nvPr/>
        </p:nvGrpSpPr>
        <p:grpSpPr>
          <a:xfrm>
            <a:off x="-304800" y="2776461"/>
            <a:ext cx="4081678" cy="1371205"/>
            <a:chOff x="-26266" y="102654"/>
            <a:chExt cx="4230392" cy="1305076"/>
          </a:xfrm>
        </p:grpSpPr>
        <p:pic>
          <p:nvPicPr>
            <p:cNvPr id="5" name="Picture 4" descr="Text&#10;&#10;Description automatically generated">
              <a:extLst>
                <a:ext uri="{FF2B5EF4-FFF2-40B4-BE49-F238E27FC236}">
                  <a16:creationId xmlns:a16="http://schemas.microsoft.com/office/drawing/2014/main" id="{F88AAD84-D6F3-47F0-A195-6B30AE7FC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28839AC9-17ED-4712-AD06-1D380115A15D}"/>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13" name="TextBox 12">
            <a:extLst>
              <a:ext uri="{FF2B5EF4-FFF2-40B4-BE49-F238E27FC236}">
                <a16:creationId xmlns:a16="http://schemas.microsoft.com/office/drawing/2014/main" id="{73DCAFFD-CEDC-480B-8510-8D16B21CC7CA}"/>
              </a:ext>
            </a:extLst>
          </p:cNvPr>
          <p:cNvSpPr txBox="1"/>
          <p:nvPr/>
        </p:nvSpPr>
        <p:spPr>
          <a:xfrm>
            <a:off x="3776878" y="981310"/>
            <a:ext cx="8004301" cy="5148974"/>
          </a:xfrm>
          <a:prstGeom prst="rect">
            <a:avLst/>
          </a:prstGeom>
          <a:noFill/>
        </p:spPr>
        <p:txBody>
          <a:bodyPr wrap="square">
            <a:spAutoFit/>
          </a:bodyPr>
          <a:lstStyle/>
          <a:p>
            <a:pPr algn="just">
              <a:lnSpc>
                <a:spcPct val="103000"/>
              </a:lnSpc>
              <a:tabLst>
                <a:tab pos="228600" algn="l"/>
              </a:tabLst>
            </a:pPr>
            <a:r>
              <a:rPr lang="en-GB" sz="1600" b="1" noProof="0" dirty="0">
                <a:solidFill>
                  <a:srgbClr val="0070C0"/>
                </a:solidFill>
                <a:effectLst/>
                <a:latin typeface="Times New Roman" panose="02020603050405020304" pitchFamily="18" charset="0"/>
                <a:ea typeface="Times New Roman" panose="02020603050405020304" pitchFamily="18" charset="0"/>
              </a:rPr>
              <a:t>Ukrgrafit</a:t>
            </a:r>
            <a:r>
              <a:rPr lang="en-GB" sz="1600" b="1" dirty="0">
                <a:solidFill>
                  <a:srgbClr val="0070C0"/>
                </a:solidFill>
                <a:latin typeface="Times New Roman" panose="02020603050405020304" pitchFamily="18" charset="0"/>
                <a:ea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is a</a:t>
            </a:r>
            <a:r>
              <a:rPr lang="uk-UA" sz="1600" dirty="0">
                <a:latin typeface="Times New Roman" panose="02020603050405020304" pitchFamily="18" charset="0"/>
                <a:cs typeface="Times New Roman" panose="02020603050405020304" pitchFamily="18" charset="0"/>
              </a:rPr>
              <a:t> </a:t>
            </a:r>
            <a:r>
              <a:rPr lang="en" sz="1600" dirty="0">
                <a:latin typeface="Times New Roman" panose="02020603050405020304" pitchFamily="18" charset="0"/>
                <a:cs typeface="Times New Roman" panose="02020603050405020304" pitchFamily="18" charset="0"/>
              </a:rPr>
              <a:t>complex </a:t>
            </a:r>
            <a:r>
              <a:rPr lang="en" sz="1600" noProof="0" dirty="0">
                <a:latin typeface="Times New Roman" panose="02020603050405020304" pitchFamily="18" charset="0"/>
                <a:ea typeface="Times New Roman" panose="02020603050405020304" pitchFamily="18" charset="0"/>
                <a:cs typeface="Times New Roman" panose="02020603050405020304" pitchFamily="18" charset="0"/>
              </a:rPr>
              <a:t>and </a:t>
            </a:r>
            <a:r>
              <a:rPr lang="en" sz="1600" noProof="0" dirty="0">
                <a:effectLst/>
                <a:latin typeface="Times New Roman" panose="02020603050405020304" pitchFamily="18" charset="0"/>
                <a:ea typeface="Times New Roman" panose="02020603050405020304" pitchFamily="18" charset="0"/>
                <a:cs typeface="Times New Roman" panose="02020603050405020304" pitchFamily="18" charset="0"/>
              </a:rPr>
              <a:t>energy-intensive production</a:t>
            </a:r>
            <a:r>
              <a:rPr lang="en" sz="1600" noProof="0" dirty="0">
                <a:latin typeface="Times New Roman" panose="02020603050405020304" pitchFamily="18" charset="0"/>
                <a:ea typeface="Times New Roman" panose="02020603050405020304" pitchFamily="18" charset="0"/>
                <a:cs typeface="Times New Roman" panose="02020603050405020304" pitchFamily="18" charset="0"/>
              </a:rPr>
              <a:t> </a:t>
            </a:r>
            <a:r>
              <a:rPr lang="en" sz="1600" noProof="0" dirty="0">
                <a:effectLst/>
                <a:latin typeface="Times New Roman" panose="02020603050405020304" pitchFamily="18" charset="0"/>
                <a:ea typeface="Times New Roman" panose="02020603050405020304" pitchFamily="18" charset="0"/>
                <a:cs typeface="Times New Roman" panose="02020603050405020304" pitchFamily="18" charset="0"/>
              </a:rPr>
              <a:t>with manufacturing technology from initial processing of raw materials to packaging of finished products. Consumers of Ukrgrafit products are metallurgical enterprises in Ukraine and more than 30 countries of the world.</a:t>
            </a:r>
          </a:p>
          <a:p>
            <a:pPr algn="just">
              <a:lnSpc>
                <a:spcPct val="103000"/>
              </a:lnSpc>
              <a:tabLst>
                <a:tab pos="228600" algn="l"/>
              </a:tabLst>
            </a:pPr>
            <a:r>
              <a:rPr lang="en" sz="1600" noProof="0" dirty="0">
                <a:effectLst/>
                <a:latin typeface="Times New Roman" panose="02020603050405020304" pitchFamily="18" charset="0"/>
                <a:ea typeface="Times New Roman" panose="02020603050405020304" pitchFamily="18" charset="0"/>
                <a:cs typeface="Times New Roman" panose="02020603050405020304" pitchFamily="18" charset="0"/>
              </a:rPr>
              <a:t>In 2013, the founders and top management of Ukrgrafit decided to implement SEnM at the enterprise</a:t>
            </a:r>
            <a:r>
              <a:rPr lang="en" sz="1600" noProof="0" dirty="0">
                <a:latin typeface="Times New Roman" panose="02020603050405020304" pitchFamily="18" charset="0"/>
                <a:ea typeface="Times New Roman" panose="02020603050405020304" pitchFamily="18" charset="0"/>
                <a:cs typeface="Times New Roman" panose="02020603050405020304" pitchFamily="18" charset="0"/>
              </a:rPr>
              <a:t>. </a:t>
            </a:r>
            <a:r>
              <a:rPr lang="en" sz="1600" noProof="0" dirty="0">
                <a:effectLst/>
                <a:latin typeface="Times New Roman" panose="02020603050405020304" pitchFamily="18" charset="0"/>
                <a:ea typeface="Times New Roman" panose="02020603050405020304" pitchFamily="18" charset="0"/>
                <a:cs typeface="Times New Roman" panose="02020603050405020304" pitchFamily="18" charset="0"/>
              </a:rPr>
              <a:t>In 2017, the enterprise was certified in accordance with the requirements of the international standard ISO 50001.</a:t>
            </a:r>
          </a:p>
          <a:p>
            <a:pPr algn="just">
              <a:lnSpc>
                <a:spcPct val="103000"/>
              </a:lnSpc>
              <a:tabLst>
                <a:tab pos="228600" algn="l"/>
              </a:tabLst>
            </a:pPr>
            <a:r>
              <a:rPr lang="en" sz="1600" noProof="0" dirty="0">
                <a:effectLst/>
                <a:latin typeface="Times New Roman" panose="02020603050405020304" pitchFamily="18" charset="0"/>
                <a:ea typeface="Times New Roman" panose="02020603050405020304" pitchFamily="18" charset="0"/>
                <a:cs typeface="Times New Roman" panose="02020603050405020304" pitchFamily="18" charset="0"/>
              </a:rPr>
              <a:t>Since the SEnM certification, the enterprise has implemented modern solutions aimed at saving energy resources and reducing their consumption during product production:</a:t>
            </a:r>
          </a:p>
          <a:p>
            <a:pPr marL="269875" indent="179388" algn="just">
              <a:lnSpc>
                <a:spcPct val="103000"/>
              </a:lnSpc>
              <a:buFont typeface="Arial" panose="020B0604020202020204" pitchFamily="34" charset="0"/>
              <a:buChar char="•"/>
              <a:tabLst>
                <a:tab pos="179388" algn="l"/>
              </a:tabLst>
            </a:pPr>
            <a:r>
              <a:rPr lang="en" sz="1600" noProof="0" dirty="0">
                <a:latin typeface="Times New Roman" panose="02020603050405020304" pitchFamily="18" charset="0"/>
                <a:ea typeface="Calibri" panose="020F0502020204030204" pitchFamily="34" charset="0"/>
                <a:cs typeface="Times New Roman" panose="02020603050405020304" pitchFamily="18" charset="0"/>
              </a:rPr>
              <a:t>modernization of the graphitization process — installation of new energy-efficient longitudinal graphitization furnaces;</a:t>
            </a:r>
          </a:p>
          <a:p>
            <a:pPr marL="269875" indent="179388" algn="just">
              <a:lnSpc>
                <a:spcPct val="103000"/>
              </a:lnSpc>
              <a:buFont typeface="Arial" panose="020B0604020202020204" pitchFamily="34" charset="0"/>
              <a:buChar char="•"/>
              <a:tabLst>
                <a:tab pos="179388" algn="l"/>
              </a:tabLst>
            </a:pPr>
            <a:r>
              <a:rPr lang="en" sz="1600" noProof="0" dirty="0">
                <a:latin typeface="Times New Roman" panose="02020603050405020304" pitchFamily="18" charset="0"/>
                <a:ea typeface="Calibri" panose="020F0502020204030204" pitchFamily="34" charset="0"/>
                <a:cs typeface="Times New Roman" panose="02020603050405020304" pitchFamily="18" charset="0"/>
              </a:rPr>
              <a:t>modernization of the mechanical processing process of carbon-graphite products;</a:t>
            </a:r>
          </a:p>
          <a:p>
            <a:pPr marL="269875" indent="179388" algn="just">
              <a:lnSpc>
                <a:spcPct val="103000"/>
              </a:lnSpc>
              <a:buFont typeface="Arial" panose="020B0604020202020204" pitchFamily="34" charset="0"/>
              <a:buChar char="•"/>
              <a:tabLst>
                <a:tab pos="179388" algn="l"/>
              </a:tabLst>
            </a:pPr>
            <a:r>
              <a:rPr lang="en" sz="1600" noProof="0" dirty="0">
                <a:latin typeface="Times New Roman" panose="02020603050405020304" pitchFamily="18" charset="0"/>
                <a:ea typeface="Calibri" panose="020F0502020204030204" pitchFamily="34" charset="0"/>
                <a:cs typeface="Times New Roman" panose="02020603050405020304" pitchFamily="18" charset="0"/>
              </a:rPr>
              <a:t>modernization of the firing process — new gas furnaces with a thermal afterburning system with heat recovery and complex industrial equipment for the air purification system from firing furnaces using the technology of regenerative thermal oxidation of volatile organic compounds were installed;</a:t>
            </a:r>
          </a:p>
          <a:p>
            <a:pPr marL="269875" indent="179388" algn="just">
              <a:lnSpc>
                <a:spcPct val="103000"/>
              </a:lnSpc>
              <a:buFont typeface="Arial" panose="020B0604020202020204" pitchFamily="34" charset="0"/>
              <a:buChar char="•"/>
              <a:tabLst>
                <a:tab pos="179388" algn="l"/>
              </a:tabLst>
            </a:pPr>
            <a:r>
              <a:rPr lang="en" sz="1600" noProof="0" dirty="0">
                <a:latin typeface="Times New Roman" panose="02020603050405020304" pitchFamily="18" charset="0"/>
                <a:ea typeface="Calibri" panose="020F0502020204030204" pitchFamily="34" charset="0"/>
                <a:cs typeface="Times New Roman" panose="02020603050405020304" pitchFamily="18" charset="0"/>
              </a:rPr>
              <a:t>compressor station modernization, etc.</a:t>
            </a:r>
          </a:p>
          <a:p>
            <a:pPr marL="269875" algn="just">
              <a:lnSpc>
                <a:spcPct val="103000"/>
              </a:lnSpc>
              <a:tabLst>
                <a:tab pos="179388" algn="l"/>
              </a:tabLst>
            </a:pPr>
            <a:endParaRPr lang="en" sz="1600" noProof="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3000"/>
              </a:lnSpc>
              <a:tabLst>
                <a:tab pos="228600" algn="l"/>
              </a:tabLs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Thanks to the energy management system and such measures, energy saving amounted to 214.6 GWh, cost savings amounted to UAH 330 million, and CO2 emissions were reduced by 593,800 tons.</a:t>
            </a:r>
            <a:endParaRPr lang="uk-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4" name="Пряма сполучна лінія 13">
            <a:extLst>
              <a:ext uri="{FF2B5EF4-FFF2-40B4-BE49-F238E27FC236}">
                <a16:creationId xmlns:a16="http://schemas.microsoft.com/office/drawing/2014/main" id="{80414008-43D3-46A4-9D30-F8A931CF6BB9}"/>
              </a:ext>
            </a:extLst>
          </p:cNvPr>
          <p:cNvCxnSpPr>
            <a:cxnSpLocks/>
          </p:cNvCxnSpPr>
          <p:nvPr/>
        </p:nvCxnSpPr>
        <p:spPr>
          <a:xfrm>
            <a:off x="3567783" y="483704"/>
            <a:ext cx="0" cy="6374296"/>
          </a:xfrm>
          <a:prstGeom prst="line">
            <a:avLst/>
          </a:prstGeom>
          <a:ln w="5715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08125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DFF6D-BC22-52F4-AD25-C2C670A6E57E}"/>
            </a:ext>
          </a:extLst>
        </p:cNvPr>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AE47A519-9E9F-3C2D-3B52-D6EAD1C19CA0}"/>
              </a:ext>
            </a:extLst>
          </p:cNvPr>
          <p:cNvGrpSpPr/>
          <p:nvPr/>
        </p:nvGrpSpPr>
        <p:grpSpPr>
          <a:xfrm>
            <a:off x="-304800" y="2776461"/>
            <a:ext cx="4081678" cy="1371205"/>
            <a:chOff x="-26266" y="102654"/>
            <a:chExt cx="4230392" cy="1305076"/>
          </a:xfrm>
        </p:grpSpPr>
        <p:pic>
          <p:nvPicPr>
            <p:cNvPr id="5" name="Picture 4" descr="Text&#10;&#10;Description automatically generated">
              <a:extLst>
                <a:ext uri="{FF2B5EF4-FFF2-40B4-BE49-F238E27FC236}">
                  <a16:creationId xmlns:a16="http://schemas.microsoft.com/office/drawing/2014/main" id="{7CF05151-F4E4-76E8-6DE7-C70C2D63A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6D660F1C-DDFB-8CE0-D78A-DB10A9925089}"/>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cxnSp>
        <p:nvCxnSpPr>
          <p:cNvPr id="14" name="Пряма сполучна лінія 13">
            <a:extLst>
              <a:ext uri="{FF2B5EF4-FFF2-40B4-BE49-F238E27FC236}">
                <a16:creationId xmlns:a16="http://schemas.microsoft.com/office/drawing/2014/main" id="{44D6B8DD-26BA-F363-5490-529B7AD5EBE9}"/>
              </a:ext>
            </a:extLst>
          </p:cNvPr>
          <p:cNvCxnSpPr>
            <a:cxnSpLocks/>
          </p:cNvCxnSpPr>
          <p:nvPr/>
        </p:nvCxnSpPr>
        <p:spPr>
          <a:xfrm>
            <a:off x="3567783" y="483704"/>
            <a:ext cx="0" cy="6374296"/>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18" name="TextBox 17">
            <a:extLst>
              <a:ext uri="{FF2B5EF4-FFF2-40B4-BE49-F238E27FC236}">
                <a16:creationId xmlns:a16="http://schemas.microsoft.com/office/drawing/2014/main" id="{2180AEAE-4E7C-254D-E22C-676398DB79AE}"/>
              </a:ext>
            </a:extLst>
          </p:cNvPr>
          <p:cNvSpPr txBox="1"/>
          <p:nvPr/>
        </p:nvSpPr>
        <p:spPr>
          <a:xfrm>
            <a:off x="3701789" y="1782395"/>
            <a:ext cx="7895344" cy="3576300"/>
          </a:xfrm>
          <a:prstGeom prst="rect">
            <a:avLst/>
          </a:prstGeom>
          <a:noFill/>
        </p:spPr>
        <p:txBody>
          <a:bodyPr wrap="square">
            <a:spAutoFit/>
          </a:bodyPr>
          <a:lstStyle/>
          <a:p>
            <a:pPr algn="just"/>
            <a:r>
              <a:rPr lang="en-GB" sz="1600" b="1" noProof="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Kyivguma </a:t>
            </a:r>
            <a:r>
              <a:rPr lang="en" sz="1600" dirty="0">
                <a:latin typeface="Times New Roman" panose="02020603050405020304" pitchFamily="18" charset="0"/>
                <a:ea typeface="Calibri" panose="020F0502020204030204" pitchFamily="34" charset="0"/>
                <a:cs typeface="Times New Roman" panose="02020603050405020304" pitchFamily="18" charset="0"/>
              </a:rPr>
              <a:t>is a medium – size enterprise with a long history, occupying one of the leading positions in the Ukrainian market of </a:t>
            </a:r>
            <a:r>
              <a:rPr lang="en" sz="1600" noProof="0" dirty="0">
                <a:effectLst/>
                <a:latin typeface="Times New Roman" panose="02020603050405020304" pitchFamily="18" charset="0"/>
                <a:ea typeface="Calibri" panose="020F0502020204030204" pitchFamily="34" charset="0"/>
                <a:cs typeface="Times New Roman" panose="02020603050405020304" pitchFamily="18" charset="0"/>
              </a:rPr>
              <a:t>rubber, latex, silicone, PVC, TEP and plastic products for all sectors of industry and the national economy.</a:t>
            </a:r>
          </a:p>
          <a:p>
            <a:pPr algn="just"/>
            <a:r>
              <a:rPr lang="en" sz="1600" noProof="0" dirty="0">
                <a:effectLst/>
                <a:latin typeface="Times New Roman" panose="02020603050405020304" pitchFamily="18" charset="0"/>
                <a:ea typeface="Calibri" panose="020F0502020204030204" pitchFamily="34" charset="0"/>
                <a:cs typeface="Times New Roman" panose="02020603050405020304" pitchFamily="18" charset="0"/>
              </a:rPr>
              <a:t>Kyivguma’s products are supplied to all regions of Ukraine and over 30 countries around the world. The enterprise faced the challenges of energy instability, in particular due to </a:t>
            </a:r>
            <a:r>
              <a:rPr lang="en" sz="1600" noProof="0" dirty="0">
                <a:latin typeface="Times New Roman" panose="02020603050405020304" pitchFamily="18" charset="0"/>
                <a:ea typeface="Calibri" panose="020F0502020204030204" pitchFamily="34" charset="0"/>
                <a:cs typeface="Times New Roman" panose="02020603050405020304" pitchFamily="18" charset="0"/>
              </a:rPr>
              <a:t>blackouts, which became the impetus for the installation of a solar power plant with a generation capacity of 671 kW. At the same time, the enterprise implemented the following measures:</a:t>
            </a:r>
          </a:p>
          <a:p>
            <a:pPr marL="269875" indent="179388" algn="just">
              <a:lnSpc>
                <a:spcPct val="103000"/>
              </a:lnSpc>
              <a:buFont typeface="Arial" panose="020B0604020202020204" pitchFamily="34" charset="0"/>
              <a:buChar char="•"/>
              <a:tabLst>
                <a:tab pos="179388" algn="l"/>
              </a:tabLst>
            </a:pPr>
            <a:r>
              <a:rPr lang="en" sz="1600" noProof="0" dirty="0">
                <a:latin typeface="Times New Roman" panose="02020603050405020304" pitchFamily="18" charset="0"/>
                <a:ea typeface="Calibri" panose="020F0502020204030204" pitchFamily="34" charset="0"/>
                <a:cs typeface="Times New Roman" panose="02020603050405020304" pitchFamily="18" charset="0"/>
              </a:rPr>
              <a:t>equipping steam fittings with heat-insulating covers;</a:t>
            </a:r>
          </a:p>
          <a:p>
            <a:pPr marL="269875" indent="179388" algn="just">
              <a:lnSpc>
                <a:spcPct val="103000"/>
              </a:lnSpc>
              <a:buFont typeface="Arial" panose="020B0604020202020204" pitchFamily="34" charset="0"/>
              <a:buChar char="•"/>
              <a:tabLst>
                <a:tab pos="179388" algn="l"/>
              </a:tabLst>
            </a:pPr>
            <a:r>
              <a:rPr lang="en" sz="1600" noProof="0" dirty="0">
                <a:latin typeface="Times New Roman" panose="02020603050405020304" pitchFamily="18" charset="0"/>
                <a:ea typeface="Calibri" panose="020F0502020204030204" pitchFamily="34" charset="0"/>
                <a:cs typeface="Times New Roman" panose="02020603050405020304" pitchFamily="18" charset="0"/>
              </a:rPr>
              <a:t>reconstruction of thermal insulation of steam pipelines;</a:t>
            </a:r>
          </a:p>
          <a:p>
            <a:pPr marL="269875" indent="179388" algn="just">
              <a:lnSpc>
                <a:spcPct val="103000"/>
              </a:lnSpc>
              <a:buFont typeface="Arial" panose="020B0604020202020204" pitchFamily="34" charset="0"/>
              <a:buChar char="•"/>
              <a:tabLst>
                <a:tab pos="179388" algn="l"/>
              </a:tabLst>
            </a:pPr>
            <a:r>
              <a:rPr lang="en" sz="1600" noProof="0" dirty="0">
                <a:latin typeface="Times New Roman" panose="02020603050405020304" pitchFamily="18" charset="0"/>
                <a:ea typeface="Calibri" panose="020F0502020204030204" pitchFamily="34" charset="0"/>
                <a:cs typeface="Times New Roman" panose="02020603050405020304" pitchFamily="18" charset="0"/>
              </a:rPr>
              <a:t>automation of drying machines for drying dielectric gloves;</a:t>
            </a:r>
          </a:p>
          <a:p>
            <a:pPr marL="269875" indent="179388" algn="just">
              <a:lnSpc>
                <a:spcPct val="103000"/>
              </a:lnSpc>
              <a:buFont typeface="Arial" panose="020B0604020202020204" pitchFamily="34" charset="0"/>
              <a:buChar char="•"/>
              <a:tabLst>
                <a:tab pos="179388" algn="l"/>
              </a:tabLst>
            </a:pPr>
            <a:r>
              <a:rPr lang="en" sz="1600" noProof="0" dirty="0">
                <a:latin typeface="Times New Roman" panose="02020603050405020304" pitchFamily="18" charset="0"/>
                <a:ea typeface="Calibri" panose="020F0502020204030204" pitchFamily="34" charset="0"/>
                <a:cs typeface="Times New Roman" panose="02020603050405020304" pitchFamily="18" charset="0"/>
              </a:rPr>
              <a:t>fingertip production plant.</a:t>
            </a:r>
          </a:p>
          <a:p>
            <a:pPr marL="269875" algn="just">
              <a:lnSpc>
                <a:spcPct val="103000"/>
              </a:lnSpc>
              <a:tabLst>
                <a:tab pos="179388" algn="l"/>
              </a:tabLst>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As a result of all these measures, energy savings amounted to 1,713 MWh, cost savings amounted to UAH 9.8 million, and CO2 emissions were reduced by 665.8 tons.</a:t>
            </a:r>
            <a:endParaRPr lang="uk-UA" sz="1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5861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9880BDBE-7869-421C-B4AB-C0A708495A48}"/>
              </a:ext>
            </a:extLst>
          </p:cNvPr>
          <p:cNvGrpSpPr/>
          <p:nvPr/>
        </p:nvGrpSpPr>
        <p:grpSpPr>
          <a:xfrm>
            <a:off x="-304800" y="2776461"/>
            <a:ext cx="4081678" cy="1371205"/>
            <a:chOff x="-26266" y="102654"/>
            <a:chExt cx="4230392" cy="1305076"/>
          </a:xfrm>
        </p:grpSpPr>
        <p:pic>
          <p:nvPicPr>
            <p:cNvPr id="5" name="Picture 4" descr="Text&#10;&#10;Description automatically generated">
              <a:extLst>
                <a:ext uri="{FF2B5EF4-FFF2-40B4-BE49-F238E27FC236}">
                  <a16:creationId xmlns:a16="http://schemas.microsoft.com/office/drawing/2014/main" id="{F88AAD84-D6F3-47F0-A195-6B30AE7FC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28839AC9-17ED-4712-AD06-1D380115A15D}"/>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13" name="TextBox 12">
            <a:extLst>
              <a:ext uri="{FF2B5EF4-FFF2-40B4-BE49-F238E27FC236}">
                <a16:creationId xmlns:a16="http://schemas.microsoft.com/office/drawing/2014/main" id="{73DCAFFD-CEDC-480B-8510-8D16B21CC7CA}"/>
              </a:ext>
            </a:extLst>
          </p:cNvPr>
          <p:cNvSpPr txBox="1"/>
          <p:nvPr/>
        </p:nvSpPr>
        <p:spPr>
          <a:xfrm>
            <a:off x="3647310" y="1987821"/>
            <a:ext cx="8004301" cy="3373809"/>
          </a:xfrm>
          <a:prstGeom prst="rect">
            <a:avLst/>
          </a:prstGeom>
          <a:noFill/>
        </p:spPr>
        <p:txBody>
          <a:bodyPr wrap="square">
            <a:spAutoFit/>
          </a:bodyPr>
          <a:lstStyle/>
          <a:p>
            <a:pPr algn="just">
              <a:lnSpc>
                <a:spcPct val="103000"/>
              </a:lnSpc>
            </a:pPr>
            <a:r>
              <a:rPr lang="en" sz="1600" b="1" noProof="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Kyiv Pasta Factory </a:t>
            </a:r>
            <a:r>
              <a:rPr lang="en" sz="1600" noProof="0" dirty="0">
                <a:effectLst/>
                <a:latin typeface="Times New Roman" panose="02020603050405020304" pitchFamily="18" charset="0"/>
                <a:ea typeface="Calibri" panose="020F0502020204030204" pitchFamily="34" charset="0"/>
                <a:cs typeface="Times New Roman" panose="02020603050405020304" pitchFamily="18" charset="0"/>
              </a:rPr>
              <a:t>is a </a:t>
            </a:r>
            <a:r>
              <a:rPr lang="en" sz="1600" dirty="0">
                <a:latin typeface="Times New Roman" panose="02020603050405020304" pitchFamily="18" charset="0"/>
                <a:ea typeface="Calibri" panose="020F0502020204030204" pitchFamily="34" charset="0"/>
                <a:cs typeface="Times New Roman" panose="02020603050405020304" pitchFamily="18" charset="0"/>
              </a:rPr>
              <a:t>medium – size</a:t>
            </a:r>
            <a:r>
              <a:rPr lang="en" sz="1600" noProof="0" dirty="0">
                <a:effectLst/>
                <a:latin typeface="Times New Roman" panose="02020603050405020304" pitchFamily="18" charset="0"/>
                <a:ea typeface="Calibri" panose="020F0502020204030204" pitchFamily="34" charset="0"/>
                <a:cs typeface="Times New Roman" panose="02020603050405020304" pitchFamily="18" charset="0"/>
              </a:rPr>
              <a:t> enterprise with over a century of history and one of the most powerful production facilities in Ukraine, which annually produces over 10,000 tons of pasta.</a:t>
            </a:r>
          </a:p>
          <a:p>
            <a:pPr algn="just">
              <a:lnSpc>
                <a:spcPct val="103000"/>
              </a:lnSpc>
            </a:pPr>
            <a:r>
              <a:rPr lang="en" sz="1600" noProof="0" dirty="0">
                <a:effectLst/>
                <a:latin typeface="Times New Roman" panose="02020603050405020304" pitchFamily="18" charset="0"/>
                <a:ea typeface="Calibri" panose="020F0502020204030204" pitchFamily="34" charset="0"/>
                <a:cs typeface="Times New Roman" panose="02020603050405020304" pitchFamily="18" charset="0"/>
              </a:rPr>
              <a:t>After the energy audit, </a:t>
            </a:r>
            <a:r>
              <a:rPr lang="en" sz="1600" noProof="0" dirty="0">
                <a:latin typeface="Times New Roman" panose="02020603050405020304" pitchFamily="18" charset="0"/>
                <a:ea typeface="Calibri" panose="020F0502020204030204" pitchFamily="34" charset="0"/>
                <a:cs typeface="Times New Roman" panose="02020603050405020304" pitchFamily="18" charset="0"/>
              </a:rPr>
              <a:t>the following measures were taken:</a:t>
            </a:r>
          </a:p>
          <a:p>
            <a:pPr marL="269875" indent="179388" algn="just">
              <a:lnSpc>
                <a:spcPct val="103000"/>
              </a:lnSpc>
              <a:buFont typeface="Arial" panose="020B0604020202020204" pitchFamily="34" charset="0"/>
              <a:buChar char="•"/>
              <a:tabLst>
                <a:tab pos="179388" algn="l"/>
              </a:tabLst>
            </a:pPr>
            <a:r>
              <a:rPr lang="en" sz="1600" noProof="0" dirty="0">
                <a:effectLst/>
                <a:latin typeface="Times New Roman" panose="02020603050405020304" pitchFamily="18" charset="0"/>
                <a:ea typeface="Calibri" panose="020F0502020204030204" pitchFamily="34" charset="0"/>
                <a:cs typeface="Times New Roman" panose="02020603050405020304" pitchFamily="18" charset="0"/>
              </a:rPr>
              <a:t>reconstruction of the heating and hot water supply system</a:t>
            </a:r>
            <a:r>
              <a:rPr lang="en" sz="1600" noProof="0" dirty="0">
                <a:latin typeface="Times New Roman" panose="02020603050405020304" pitchFamily="18" charset="0"/>
                <a:ea typeface="Calibri" panose="020F0502020204030204" pitchFamily="34" charset="0"/>
                <a:cs typeface="Times New Roman" panose="02020603050405020304" pitchFamily="18" charset="0"/>
              </a:rPr>
              <a:t>;</a:t>
            </a:r>
            <a:r>
              <a:rPr lang="en" sz="1600" noProof="0" dirty="0">
                <a:effectLst/>
                <a:latin typeface="Times New Roman" panose="02020603050405020304" pitchFamily="18" charset="0"/>
                <a:ea typeface="Calibri" panose="020F0502020204030204" pitchFamily="34" charset="0"/>
                <a:cs typeface="Times New Roman" panose="02020603050405020304" pitchFamily="18" charset="0"/>
              </a:rPr>
              <a:t> </a:t>
            </a:r>
          </a:p>
          <a:p>
            <a:pPr marL="269875" indent="179388" algn="just">
              <a:lnSpc>
                <a:spcPct val="103000"/>
              </a:lnSpc>
              <a:buFont typeface="Arial" panose="020B0604020202020204" pitchFamily="34" charset="0"/>
              <a:buChar char="•"/>
              <a:tabLst>
                <a:tab pos="179388" algn="l"/>
              </a:tabLst>
            </a:pPr>
            <a:r>
              <a:rPr lang="en" sz="1600" noProof="0" dirty="0">
                <a:effectLst/>
                <a:latin typeface="Times New Roman" panose="02020603050405020304" pitchFamily="18" charset="0"/>
                <a:ea typeface="Calibri" panose="020F0502020204030204" pitchFamily="34" charset="0"/>
                <a:cs typeface="Times New Roman" panose="02020603050405020304" pitchFamily="18" charset="0"/>
              </a:rPr>
              <a:t>installation of a heat recovery unit from exhaust air;</a:t>
            </a:r>
          </a:p>
          <a:p>
            <a:pPr marL="269875" indent="179388" algn="just">
              <a:lnSpc>
                <a:spcPct val="103000"/>
              </a:lnSpc>
              <a:buFont typeface="Arial" panose="020B0604020202020204" pitchFamily="34" charset="0"/>
              <a:buChar char="•"/>
              <a:tabLst>
                <a:tab pos="179388" algn="l"/>
              </a:tabLst>
            </a:pPr>
            <a:r>
              <a:rPr lang="en" sz="1600" noProof="0" dirty="0">
                <a:effectLst/>
                <a:latin typeface="Times New Roman" panose="02020603050405020304" pitchFamily="18" charset="0"/>
                <a:ea typeface="Calibri" panose="020F0502020204030204" pitchFamily="34" charset="0"/>
                <a:cs typeface="Times New Roman" panose="02020603050405020304" pitchFamily="18" charset="0"/>
              </a:rPr>
              <a:t>thermal modernization of buildings;</a:t>
            </a:r>
          </a:p>
          <a:p>
            <a:pPr marL="269875" indent="179388" algn="just">
              <a:lnSpc>
                <a:spcPct val="103000"/>
              </a:lnSpc>
              <a:buFont typeface="Arial" panose="020B0604020202020204" pitchFamily="34" charset="0"/>
              <a:buChar char="•"/>
              <a:tabLst>
                <a:tab pos="179388" algn="l"/>
              </a:tabLst>
            </a:pPr>
            <a:r>
              <a:rPr lang="en" sz="1600" noProof="0" dirty="0">
                <a:effectLst/>
                <a:latin typeface="Times New Roman" panose="02020603050405020304" pitchFamily="18" charset="0"/>
                <a:ea typeface="Calibri" panose="020F0502020204030204" pitchFamily="34" charset="0"/>
                <a:cs typeface="Times New Roman" panose="02020603050405020304" pitchFamily="18" charset="0"/>
              </a:rPr>
              <a:t>compressed air system optimization</a:t>
            </a: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 sz="1600" noProof="0" dirty="0">
              <a:effectLst/>
              <a:latin typeface="Times New Roman" panose="02020603050405020304" pitchFamily="18" charset="0"/>
              <a:ea typeface="Calibri" panose="020F0502020204030204" pitchFamily="34" charset="0"/>
              <a:cs typeface="Times New Roman" panose="02020603050405020304" pitchFamily="18" charset="0"/>
            </a:endParaRPr>
          </a:p>
          <a:p>
            <a:pPr marL="269875" indent="179388" algn="just">
              <a:lnSpc>
                <a:spcPct val="103000"/>
              </a:lnSpc>
              <a:buFont typeface="Arial" panose="020B0604020202020204" pitchFamily="34" charset="0"/>
              <a:buChar char="•"/>
              <a:tabLst>
                <a:tab pos="179388" algn="l"/>
              </a:tabLst>
            </a:pPr>
            <a:r>
              <a:rPr lang="en" sz="1600" noProof="0" dirty="0">
                <a:effectLst/>
                <a:latin typeface="Times New Roman" panose="02020603050405020304" pitchFamily="18" charset="0"/>
                <a:ea typeface="Calibri" panose="020F0502020204030204" pitchFamily="34" charset="0"/>
                <a:cs typeface="Times New Roman" panose="02020603050405020304" pitchFamily="18" charset="0"/>
              </a:rPr>
              <a:t>replacing the burner in a gas boiler;</a:t>
            </a:r>
            <a:r>
              <a:rPr lang="en" sz="1600" noProof="0" dirty="0">
                <a:latin typeface="Times New Roman" panose="02020603050405020304" pitchFamily="18" charset="0"/>
                <a:ea typeface="Calibri" panose="020F0502020204030204" pitchFamily="34" charset="0"/>
                <a:cs typeface="Times New Roman" panose="02020603050405020304" pitchFamily="18" charset="0"/>
              </a:rPr>
              <a:t> </a:t>
            </a:r>
          </a:p>
          <a:p>
            <a:pPr marL="269875" indent="179388" algn="just">
              <a:lnSpc>
                <a:spcPct val="103000"/>
              </a:lnSpc>
              <a:buFont typeface="Arial" panose="020B0604020202020204" pitchFamily="34" charset="0"/>
              <a:buChar char="•"/>
              <a:tabLst>
                <a:tab pos="179388" algn="l"/>
              </a:tabLst>
            </a:pPr>
            <a:r>
              <a:rPr lang="en" sz="1600" dirty="0">
                <a:latin typeface="Times New Roman" panose="02020603050405020304" pitchFamily="18" charset="0"/>
                <a:ea typeface="Calibri" panose="020F0502020204030204" pitchFamily="34" charset="0"/>
                <a:cs typeface="Times New Roman" panose="02020603050405020304" pitchFamily="18" charset="0"/>
              </a:rPr>
              <a:t>m</a:t>
            </a:r>
            <a:r>
              <a:rPr lang="en" sz="1600" noProof="0" dirty="0">
                <a:latin typeface="Times New Roman" panose="02020603050405020304" pitchFamily="18" charset="0"/>
                <a:ea typeface="Calibri" panose="020F0502020204030204" pitchFamily="34" charset="0"/>
                <a:cs typeface="Times New Roman" panose="02020603050405020304" pitchFamily="18" charset="0"/>
              </a:rPr>
              <a:t>odernization </a:t>
            </a:r>
            <a:r>
              <a:rPr lang="en" sz="1600" noProof="0" dirty="0">
                <a:effectLst/>
                <a:latin typeface="Times New Roman" panose="02020603050405020304" pitchFamily="18" charset="0"/>
                <a:ea typeface="Calibri" panose="020F0502020204030204" pitchFamily="34" charset="0"/>
                <a:cs typeface="Times New Roman" panose="02020603050405020304" pitchFamily="18" charset="0"/>
              </a:rPr>
              <a:t>of the lighting system.</a:t>
            </a:r>
          </a:p>
          <a:p>
            <a:pPr marL="269875" algn="just">
              <a:lnSpc>
                <a:spcPct val="103000"/>
              </a:lnSpc>
              <a:tabLst>
                <a:tab pos="179388" algn="l"/>
              </a:tabLst>
            </a:pPr>
            <a:endParaRPr lang="uk-UA"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3000"/>
              </a:lnSpc>
            </a:pPr>
            <a:r>
              <a:rPr lang="en" sz="1600" noProof="0" dirty="0">
                <a:effectLst/>
                <a:latin typeface="Times New Roman" panose="02020603050405020304" pitchFamily="18" charset="0"/>
                <a:ea typeface="Times New Roman" panose="02020603050405020304" pitchFamily="18" charset="0"/>
                <a:cs typeface="Times New Roman" panose="02020603050405020304" pitchFamily="18" charset="0"/>
              </a:rPr>
              <a:t>Thanks to such measures, energy savings amounted to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436 MWh, cost savings amounted to UAH 1.1 million, and CO2 emissions were reduced by 110.2 tons.</a:t>
            </a:r>
            <a:endParaRPr lang="uk-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4" name="Пряма сполучна лінія 13">
            <a:extLst>
              <a:ext uri="{FF2B5EF4-FFF2-40B4-BE49-F238E27FC236}">
                <a16:creationId xmlns:a16="http://schemas.microsoft.com/office/drawing/2014/main" id="{80414008-43D3-46A4-9D30-F8A931CF6BB9}"/>
              </a:ext>
            </a:extLst>
          </p:cNvPr>
          <p:cNvCxnSpPr>
            <a:cxnSpLocks/>
          </p:cNvCxnSpPr>
          <p:nvPr/>
        </p:nvCxnSpPr>
        <p:spPr>
          <a:xfrm>
            <a:off x="3567783" y="483704"/>
            <a:ext cx="0" cy="6374296"/>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8" name="Rectangle 8">
            <a:extLst>
              <a:ext uri="{FF2B5EF4-FFF2-40B4-BE49-F238E27FC236}">
                <a16:creationId xmlns:a16="http://schemas.microsoft.com/office/drawing/2014/main" id="{8C4F3943-4C89-4169-B053-94CAB172493E}"/>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79160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E33E7-62B6-983A-8AF8-EB1830948CB0}"/>
            </a:ext>
          </a:extLst>
        </p:cNvPr>
        <p:cNvGrpSpPr/>
        <p:nvPr/>
      </p:nvGrpSpPr>
      <p:grpSpPr>
        <a:xfrm>
          <a:off x="0" y="0"/>
          <a:ext cx="0" cy="0"/>
          <a:chOff x="0" y="0"/>
          <a:chExt cx="0" cy="0"/>
        </a:xfrm>
      </p:grpSpPr>
      <p:grpSp>
        <p:nvGrpSpPr>
          <p:cNvPr id="4" name="Групувати 3">
            <a:extLst>
              <a:ext uri="{FF2B5EF4-FFF2-40B4-BE49-F238E27FC236}">
                <a16:creationId xmlns:a16="http://schemas.microsoft.com/office/drawing/2014/main" id="{37954582-C94E-2BB5-D32C-EF9728E3C652}"/>
              </a:ext>
            </a:extLst>
          </p:cNvPr>
          <p:cNvGrpSpPr/>
          <p:nvPr/>
        </p:nvGrpSpPr>
        <p:grpSpPr>
          <a:xfrm>
            <a:off x="-304800" y="2776461"/>
            <a:ext cx="4081678" cy="1371205"/>
            <a:chOff x="-26266" y="102654"/>
            <a:chExt cx="4230392" cy="1305076"/>
          </a:xfrm>
        </p:grpSpPr>
        <p:pic>
          <p:nvPicPr>
            <p:cNvPr id="5" name="Picture 4" descr="Text&#10;&#10;Description automatically generated">
              <a:extLst>
                <a:ext uri="{FF2B5EF4-FFF2-40B4-BE49-F238E27FC236}">
                  <a16:creationId xmlns:a16="http://schemas.microsoft.com/office/drawing/2014/main" id="{6578D7CC-4AC5-C85D-C906-FB41B7C51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E519CB2E-F416-AFE9-FAC0-A6C3B091BCDB}"/>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cxnSp>
        <p:nvCxnSpPr>
          <p:cNvPr id="14" name="Пряма сполучна лінія 13">
            <a:extLst>
              <a:ext uri="{FF2B5EF4-FFF2-40B4-BE49-F238E27FC236}">
                <a16:creationId xmlns:a16="http://schemas.microsoft.com/office/drawing/2014/main" id="{1A755048-3BF8-2340-4C78-2BD91C4ECFB5}"/>
              </a:ext>
            </a:extLst>
          </p:cNvPr>
          <p:cNvCxnSpPr>
            <a:cxnSpLocks/>
          </p:cNvCxnSpPr>
          <p:nvPr/>
        </p:nvCxnSpPr>
        <p:spPr>
          <a:xfrm>
            <a:off x="3567783" y="483704"/>
            <a:ext cx="0" cy="6374296"/>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9" name="TextBox 8">
            <a:extLst>
              <a:ext uri="{FF2B5EF4-FFF2-40B4-BE49-F238E27FC236}">
                <a16:creationId xmlns:a16="http://schemas.microsoft.com/office/drawing/2014/main" id="{4C7F0968-AEB5-B8B3-C8BF-B3F7ABD1D541}"/>
              </a:ext>
            </a:extLst>
          </p:cNvPr>
          <p:cNvSpPr txBox="1"/>
          <p:nvPr/>
        </p:nvSpPr>
        <p:spPr>
          <a:xfrm>
            <a:off x="3776878" y="966209"/>
            <a:ext cx="8004301" cy="4895379"/>
          </a:xfrm>
          <a:prstGeom prst="rect">
            <a:avLst/>
          </a:prstGeom>
          <a:noFill/>
        </p:spPr>
        <p:txBody>
          <a:bodyPr wrap="square">
            <a:spAutoFit/>
          </a:bodyPr>
          <a:lstStyle/>
          <a:p>
            <a:pPr algn="just">
              <a:lnSpc>
                <a:spcPct val="103000"/>
              </a:lnSpc>
            </a:pPr>
            <a:r>
              <a:rPr lang="en" sz="1600" b="1" noProof="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Trivium Packaging Ukraine </a:t>
            </a:r>
            <a:r>
              <a:rPr lang="en" sz="1600" noProof="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Bila Tserkva is </a:t>
            </a:r>
            <a:r>
              <a:rPr lang="en" sz="1600" noProof="0" dirty="0">
                <a:effectLst/>
                <a:latin typeface="Times New Roman" panose="02020603050405020304" pitchFamily="18" charset="0"/>
                <a:ea typeface="Calibri" panose="020F0502020204030204" pitchFamily="34" charset="0"/>
                <a:cs typeface="Times New Roman" panose="02020603050405020304" pitchFamily="18" charset="0"/>
              </a:rPr>
              <a:t>a </a:t>
            </a:r>
            <a:r>
              <a:rPr lang="en" sz="1600" dirty="0">
                <a:latin typeface="Times New Roman" panose="02020603050405020304" pitchFamily="18" charset="0"/>
                <a:ea typeface="Calibri" panose="020F0502020204030204" pitchFamily="34" charset="0"/>
                <a:cs typeface="Times New Roman" panose="02020603050405020304" pitchFamily="18" charset="0"/>
              </a:rPr>
              <a:t>medium – size</a:t>
            </a:r>
            <a:r>
              <a:rPr lang="en" sz="1600" noProof="0" dirty="0">
                <a:effectLst/>
                <a:latin typeface="Times New Roman" panose="02020603050405020304" pitchFamily="18" charset="0"/>
                <a:ea typeface="Calibri" panose="020F0502020204030204" pitchFamily="34" charset="0"/>
                <a:cs typeface="Times New Roman" panose="02020603050405020304" pitchFamily="18" charset="0"/>
              </a:rPr>
              <a:t> enterprise</a:t>
            </a:r>
            <a:r>
              <a:rPr lang="en" sz="1600" noProof="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part of </a:t>
            </a:r>
            <a:r>
              <a:rPr lang="en" sz="1600" noProof="0" dirty="0">
                <a:latin typeface="Times New Roman" panose="02020603050405020304" pitchFamily="18" charset="0"/>
                <a:ea typeface="Calibri" panose="020F0502020204030204" pitchFamily="34" charset="0"/>
                <a:cs typeface="Times New Roman" panose="02020603050405020304" pitchFamily="18" charset="0"/>
              </a:rPr>
              <a:t>the international company Trivium Packaging, which is one of the world’s leading manufacturers of tin containers for food, aerosol and household chemicals and is the leader in the Ukrainian market for the production of three-piece metal cans for food products. In 2022, a decision was made to implement an energy management system in order to continuously improve energy efficiency indicators.</a:t>
            </a:r>
          </a:p>
          <a:p>
            <a:pPr algn="just">
              <a:lnSpc>
                <a:spcPct val="103000"/>
              </a:lnSpc>
            </a:pPr>
            <a:r>
              <a:rPr lang="en" sz="1600" noProof="0" dirty="0">
                <a:latin typeface="Times New Roman" panose="02020603050405020304" pitchFamily="18" charset="0"/>
                <a:ea typeface="Calibri" panose="020F0502020204030204" pitchFamily="34" charset="0"/>
                <a:cs typeface="Times New Roman" panose="02020603050405020304" pitchFamily="18" charset="0"/>
              </a:rPr>
              <a:t>The energy efficiency goals set within the framework of the SEnM were achieved by implementing measures to optimize energy consumption, modernize equipment with mandatory consideration of projects to reduce negative environmental impact. First of all, this concerns waste heat utilization projects:</a:t>
            </a:r>
          </a:p>
          <a:p>
            <a:pPr marL="269875" indent="179388" algn="just">
              <a:lnSpc>
                <a:spcPct val="103000"/>
              </a:lnSpc>
              <a:buFont typeface="Arial" panose="020B0604020202020204" pitchFamily="34" charset="0"/>
              <a:buChar char="•"/>
              <a:tabLst>
                <a:tab pos="179388" algn="l"/>
              </a:tabLst>
            </a:pPr>
            <a:r>
              <a:rPr lang="en" sz="1600" noProof="0" dirty="0">
                <a:latin typeface="Times New Roman" panose="02020603050405020304" pitchFamily="18" charset="0"/>
                <a:ea typeface="Calibri" panose="020F0502020204030204" pitchFamily="34" charset="0"/>
                <a:cs typeface="Times New Roman" panose="02020603050405020304" pitchFamily="18" charset="0"/>
              </a:rPr>
              <a:t>utilization of waste heat from air compressors for water heating;</a:t>
            </a:r>
          </a:p>
          <a:p>
            <a:pPr marL="269875" indent="179388" algn="just">
              <a:lnSpc>
                <a:spcPct val="103000"/>
              </a:lnSpc>
              <a:buFont typeface="Arial" panose="020B0604020202020204" pitchFamily="34" charset="0"/>
              <a:buChar char="•"/>
              <a:tabLst>
                <a:tab pos="179388" algn="l"/>
              </a:tabLst>
            </a:pPr>
            <a:r>
              <a:rPr lang="en" sz="1600" noProof="0" dirty="0">
                <a:latin typeface="Times New Roman" panose="02020603050405020304" pitchFamily="18" charset="0"/>
                <a:ea typeface="Calibri" panose="020F0502020204030204" pitchFamily="34" charset="0"/>
                <a:cs typeface="Times New Roman" panose="02020603050405020304" pitchFamily="18" charset="0"/>
              </a:rPr>
              <a:t>using excess heat from another compressor for heating production facilities;</a:t>
            </a:r>
          </a:p>
          <a:p>
            <a:pPr marL="269875" indent="179388" algn="just">
              <a:lnSpc>
                <a:spcPct val="103000"/>
              </a:lnSpc>
              <a:buFont typeface="Arial" panose="020B0604020202020204" pitchFamily="34" charset="0"/>
              <a:buChar char="•"/>
              <a:tabLst>
                <a:tab pos="179388" algn="l"/>
              </a:tabLst>
            </a:pPr>
            <a:r>
              <a:rPr lang="en" sz="1600" noProof="0" dirty="0">
                <a:latin typeface="Times New Roman" panose="02020603050405020304" pitchFamily="18" charset="0"/>
                <a:ea typeface="Calibri" panose="020F0502020204030204" pitchFamily="34" charset="0"/>
                <a:cs typeface="Times New Roman" panose="02020603050405020304" pitchFamily="18" charset="0"/>
              </a:rPr>
              <a:t>construction and commissioning of a solar power plant on the roof of a production building;</a:t>
            </a:r>
          </a:p>
          <a:p>
            <a:pPr marL="269875" indent="179388" algn="just">
              <a:lnSpc>
                <a:spcPct val="103000"/>
              </a:lnSpc>
              <a:buFont typeface="Arial" panose="020B0604020202020204" pitchFamily="34" charset="0"/>
              <a:buChar char="•"/>
              <a:tabLst>
                <a:tab pos="179388" algn="l"/>
              </a:tabLst>
            </a:pPr>
            <a:r>
              <a:rPr lang="en" sz="1600" noProof="0" dirty="0">
                <a:latin typeface="Times New Roman" panose="02020603050405020304" pitchFamily="18" charset="0"/>
                <a:ea typeface="Calibri" panose="020F0502020204030204" pitchFamily="34" charset="0"/>
                <a:cs typeface="Times New Roman" panose="02020603050405020304" pitchFamily="18" charset="0"/>
              </a:rPr>
              <a:t>replacement of the lighting system of production and office premises with LED lamps;</a:t>
            </a:r>
          </a:p>
          <a:p>
            <a:pPr marL="269875" indent="179388" algn="just">
              <a:lnSpc>
                <a:spcPct val="103000"/>
              </a:lnSpc>
              <a:buFont typeface="Arial" panose="020B0604020202020204" pitchFamily="34" charset="0"/>
              <a:buChar char="•"/>
              <a:tabLst>
                <a:tab pos="179388" algn="l"/>
              </a:tabLst>
            </a:pPr>
            <a:r>
              <a:rPr lang="en" sz="1600" noProof="0" dirty="0">
                <a:latin typeface="Times New Roman" panose="02020603050405020304" pitchFamily="18" charset="0"/>
                <a:ea typeface="Calibri" panose="020F0502020204030204" pitchFamily="34" charset="0"/>
                <a:cs typeface="Times New Roman" panose="02020603050405020304" pitchFamily="18" charset="0"/>
              </a:rPr>
              <a:t>replacing the welding machine with a more energy-efficient one.</a:t>
            </a:r>
          </a:p>
          <a:p>
            <a:pPr marL="269875" algn="just">
              <a:lnSpc>
                <a:spcPct val="103000"/>
              </a:lnSpc>
              <a:tabLst>
                <a:tab pos="179388" algn="l"/>
              </a:tabLst>
            </a:pPr>
            <a:endParaRPr lang="en" sz="1600" noProof="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3000"/>
              </a:lnSpc>
            </a:pPr>
            <a:r>
              <a:rPr lang="en-US" sz="1600" dirty="0">
                <a:latin typeface="Times New Roman" panose="02020603050405020304" pitchFamily="18" charset="0"/>
                <a:ea typeface="Calibri" panose="020F0502020204030204" pitchFamily="34" charset="0"/>
                <a:cs typeface="Times New Roman" panose="02020603050405020304" pitchFamily="18" charset="0"/>
              </a:rPr>
              <a:t>The implementation of all these measures contributed to energy savings of 3,500 MWh, cost savings amounted to UAH 5.0 million, and CO2 emissions were reduced by 795.5 tons.</a:t>
            </a:r>
            <a:endParaRPr lang="uk-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8">
            <a:extLst>
              <a:ext uri="{FF2B5EF4-FFF2-40B4-BE49-F238E27FC236}">
                <a16:creationId xmlns:a16="http://schemas.microsoft.com/office/drawing/2014/main" id="{224E76DC-E78B-4903-D402-D166F62C7433}"/>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61141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8">
            <a:extLst>
              <a:ext uri="{FF2B5EF4-FFF2-40B4-BE49-F238E27FC236}">
                <a16:creationId xmlns:a16="http://schemas.microsoft.com/office/drawing/2014/main" id="{5AC41A69-69B1-4690-ABEC-E8693D49C4B4}"/>
              </a:ext>
            </a:extLst>
          </p:cNvPr>
          <p:cNvSpPr/>
          <p:nvPr/>
        </p:nvSpPr>
        <p:spPr>
          <a:xfrm>
            <a:off x="259643" y="2695229"/>
            <a:ext cx="11614305" cy="36788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atin typeface="Times New Roman" panose="02020603050405020304" pitchFamily="18" charset="0"/>
              <a:cs typeface="Times New Roman" panose="02020603050405020304" pitchFamily="18" charset="0"/>
            </a:endParaRPr>
          </a:p>
        </p:txBody>
      </p:sp>
      <p:grpSp>
        <p:nvGrpSpPr>
          <p:cNvPr id="4" name="Групувати 3">
            <a:extLst>
              <a:ext uri="{FF2B5EF4-FFF2-40B4-BE49-F238E27FC236}">
                <a16:creationId xmlns:a16="http://schemas.microsoft.com/office/drawing/2014/main" id="{9880BDBE-7869-421C-B4AB-C0A708495A48}"/>
              </a:ext>
            </a:extLst>
          </p:cNvPr>
          <p:cNvGrpSpPr/>
          <p:nvPr/>
        </p:nvGrpSpPr>
        <p:grpSpPr>
          <a:xfrm>
            <a:off x="259643" y="311689"/>
            <a:ext cx="4230392" cy="1305076"/>
            <a:chOff x="-26266" y="102654"/>
            <a:chExt cx="4230392" cy="1305076"/>
          </a:xfrm>
        </p:grpSpPr>
        <p:pic>
          <p:nvPicPr>
            <p:cNvPr id="5" name="Picture 4" descr="Text&#10;&#10;Description automatically generated">
              <a:extLst>
                <a:ext uri="{FF2B5EF4-FFF2-40B4-BE49-F238E27FC236}">
                  <a16:creationId xmlns:a16="http://schemas.microsoft.com/office/drawing/2014/main" id="{F88AAD84-D6F3-47F0-A195-6B30AE7FC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28839AC9-17ED-4712-AD06-1D380115A15D}"/>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8" name="TextBox 7">
            <a:extLst>
              <a:ext uri="{FF2B5EF4-FFF2-40B4-BE49-F238E27FC236}">
                <a16:creationId xmlns:a16="http://schemas.microsoft.com/office/drawing/2014/main" id="{31D308C4-C65D-4CA9-BD4E-D6A6C836478B}"/>
              </a:ext>
            </a:extLst>
          </p:cNvPr>
          <p:cNvSpPr txBox="1"/>
          <p:nvPr/>
        </p:nvSpPr>
        <p:spPr>
          <a:xfrm>
            <a:off x="1102478" y="1873610"/>
            <a:ext cx="5677767" cy="646331"/>
          </a:xfrm>
          <a:prstGeom prst="rect">
            <a:avLst/>
          </a:prstGeom>
          <a:noFill/>
        </p:spPr>
        <p:txBody>
          <a:bodyPr wrap="square">
            <a:spAutoFit/>
          </a:bodyPr>
          <a:lstStyle/>
          <a:p>
            <a:r>
              <a:rPr lang="en-GB" sz="3600" b="1" noProof="0" dirty="0">
                <a:effectLst/>
                <a:latin typeface="Times New Roman" panose="02020603050405020304" pitchFamily="18" charset="0"/>
                <a:ea typeface="Times New Roman" panose="02020603050405020304" pitchFamily="18" charset="0"/>
                <a:cs typeface="Times New Roman" panose="02020603050405020304" pitchFamily="18" charset="0"/>
              </a:rPr>
              <a:t>Ukrgrafit, PrJSC </a:t>
            </a:r>
          </a:p>
        </p:txBody>
      </p:sp>
      <p:pic>
        <p:nvPicPr>
          <p:cNvPr id="1026" name="Picture 2">
            <a:extLst>
              <a:ext uri="{FF2B5EF4-FFF2-40B4-BE49-F238E27FC236}">
                <a16:creationId xmlns:a16="http://schemas.microsoft.com/office/drawing/2014/main" id="{BD415687-8C8B-49C6-A34D-B7F330AB4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1654" y="3142066"/>
            <a:ext cx="4690320" cy="263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9CBEB58-9EB7-4335-9181-405E4FEB9238}"/>
              </a:ext>
            </a:extLst>
          </p:cNvPr>
          <p:cNvSpPr txBox="1"/>
          <p:nvPr/>
        </p:nvSpPr>
        <p:spPr>
          <a:xfrm>
            <a:off x="7037847" y="805384"/>
            <a:ext cx="4157933" cy="646331"/>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Manufacture of other electrical equipment,</a:t>
            </a:r>
          </a:p>
          <a:p>
            <a:r>
              <a:rPr lang="en-US" i="1" dirty="0">
                <a:latin typeface="Times New Roman" panose="02020603050405020304" pitchFamily="18" charset="0"/>
                <a:cs typeface="Times New Roman" panose="02020603050405020304" pitchFamily="18" charset="0"/>
              </a:rPr>
              <a:t>Ukraine, Zaporizhzhia </a:t>
            </a:r>
            <a:endParaRPr lang="uk-UA"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0C69801-17CA-4CF3-B98A-045B6ABE3E2B}"/>
              </a:ext>
            </a:extLst>
          </p:cNvPr>
          <p:cNvSpPr txBox="1"/>
          <p:nvPr/>
        </p:nvSpPr>
        <p:spPr>
          <a:xfrm>
            <a:off x="448121" y="3599396"/>
            <a:ext cx="6077182" cy="1692771"/>
          </a:xfrm>
          <a:prstGeom prst="rect">
            <a:avLst/>
          </a:prstGeom>
          <a:noFill/>
        </p:spPr>
        <p:txBody>
          <a:bodyPr wrap="square" rtlCol="0">
            <a:spAutoFit/>
          </a:bodyPr>
          <a:lstStyle/>
          <a:p>
            <a:r>
              <a:rPr lang="en-AU" sz="2400" b="1" dirty="0">
                <a:latin typeface="Times New Roman" panose="02020603050405020304" pitchFamily="18" charset="0"/>
                <a:cs typeface="Times New Roman" panose="02020603050405020304" pitchFamily="18" charset="0"/>
              </a:rPr>
              <a:t>ISO 50001 certified</a:t>
            </a:r>
          </a:p>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Savings - </a:t>
            </a:r>
            <a:r>
              <a:rPr lang="en-US" sz="2000" dirty="0">
                <a:latin typeface="Times New Roman" panose="02020603050405020304" pitchFamily="18" charset="0"/>
                <a:cs typeface="Times New Roman" panose="02020603050405020304" pitchFamily="18" charset="0"/>
              </a:rPr>
              <a:t>UAH 330 million over 7 years</a:t>
            </a:r>
          </a:p>
          <a:p>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Reduction of CO2 emissions - </a:t>
            </a:r>
            <a:r>
              <a:rPr lang="en-US" sz="2000" dirty="0">
                <a:latin typeface="Times New Roman" panose="02020603050405020304" pitchFamily="18" charset="0"/>
                <a:cs typeface="Times New Roman" panose="02020603050405020304" pitchFamily="18" charset="0"/>
              </a:rPr>
              <a:t>593 802.2 tons</a:t>
            </a:r>
          </a:p>
        </p:txBody>
      </p:sp>
    </p:spTree>
    <p:extLst>
      <p:ext uri="{BB962C8B-B14F-4D97-AF65-F5344CB8AC3E}">
        <p14:creationId xmlns:p14="http://schemas.microsoft.com/office/powerpoint/2010/main" val="158799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8">
            <a:extLst>
              <a:ext uri="{FF2B5EF4-FFF2-40B4-BE49-F238E27FC236}">
                <a16:creationId xmlns:a16="http://schemas.microsoft.com/office/drawing/2014/main" id="{5AC41A69-69B1-4690-ABEC-E8693D49C4B4}"/>
              </a:ext>
            </a:extLst>
          </p:cNvPr>
          <p:cNvSpPr/>
          <p:nvPr/>
        </p:nvSpPr>
        <p:spPr>
          <a:xfrm>
            <a:off x="259643" y="2695229"/>
            <a:ext cx="11614305" cy="36788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atin typeface="Times New Roman" panose="02020603050405020304" pitchFamily="18" charset="0"/>
              <a:cs typeface="Times New Roman" panose="02020603050405020304" pitchFamily="18" charset="0"/>
            </a:endParaRPr>
          </a:p>
        </p:txBody>
      </p:sp>
      <p:grpSp>
        <p:nvGrpSpPr>
          <p:cNvPr id="4" name="Групувати 3">
            <a:extLst>
              <a:ext uri="{FF2B5EF4-FFF2-40B4-BE49-F238E27FC236}">
                <a16:creationId xmlns:a16="http://schemas.microsoft.com/office/drawing/2014/main" id="{9880BDBE-7869-421C-B4AB-C0A708495A48}"/>
              </a:ext>
            </a:extLst>
          </p:cNvPr>
          <p:cNvGrpSpPr/>
          <p:nvPr/>
        </p:nvGrpSpPr>
        <p:grpSpPr>
          <a:xfrm>
            <a:off x="259643" y="311689"/>
            <a:ext cx="4230392" cy="1305076"/>
            <a:chOff x="-26266" y="102654"/>
            <a:chExt cx="4230392" cy="1305076"/>
          </a:xfrm>
        </p:grpSpPr>
        <p:pic>
          <p:nvPicPr>
            <p:cNvPr id="5" name="Picture 4" descr="Text&#10;&#10;Description automatically generated">
              <a:extLst>
                <a:ext uri="{FF2B5EF4-FFF2-40B4-BE49-F238E27FC236}">
                  <a16:creationId xmlns:a16="http://schemas.microsoft.com/office/drawing/2014/main" id="{F88AAD84-D6F3-47F0-A195-6B30AE7FC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28839AC9-17ED-4712-AD06-1D380115A15D}"/>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8" name="TextBox 7">
            <a:extLst>
              <a:ext uri="{FF2B5EF4-FFF2-40B4-BE49-F238E27FC236}">
                <a16:creationId xmlns:a16="http://schemas.microsoft.com/office/drawing/2014/main" id="{31D308C4-C65D-4CA9-BD4E-D6A6C836478B}"/>
              </a:ext>
            </a:extLst>
          </p:cNvPr>
          <p:cNvSpPr txBox="1"/>
          <p:nvPr/>
        </p:nvSpPr>
        <p:spPr>
          <a:xfrm>
            <a:off x="1102478" y="1873610"/>
            <a:ext cx="5677767" cy="646331"/>
          </a:xfrm>
          <a:prstGeom prst="rect">
            <a:avLst/>
          </a:prstGeom>
          <a:noFill/>
        </p:spPr>
        <p:txBody>
          <a:bodyPr wrap="square">
            <a:spAutoFit/>
          </a:bodyPr>
          <a:lstStyle/>
          <a:p>
            <a:r>
              <a:rPr lang="en-GB" sz="3600" b="1" noProof="0" dirty="0">
                <a:effectLst/>
                <a:latin typeface="Times New Roman" panose="02020603050405020304" pitchFamily="18" charset="0"/>
                <a:ea typeface="Times New Roman" panose="02020603050405020304" pitchFamily="18" charset="0"/>
                <a:cs typeface="Times New Roman" panose="02020603050405020304" pitchFamily="18" charset="0"/>
              </a:rPr>
              <a:t>Zaporizhkoks, PrJSC </a:t>
            </a:r>
          </a:p>
        </p:txBody>
      </p:sp>
      <p:sp>
        <p:nvSpPr>
          <p:cNvPr id="3" name="TextBox 2">
            <a:extLst>
              <a:ext uri="{FF2B5EF4-FFF2-40B4-BE49-F238E27FC236}">
                <a16:creationId xmlns:a16="http://schemas.microsoft.com/office/drawing/2014/main" id="{29CBEB58-9EB7-4335-9181-405E4FEB9238}"/>
              </a:ext>
            </a:extLst>
          </p:cNvPr>
          <p:cNvSpPr txBox="1"/>
          <p:nvPr/>
        </p:nvSpPr>
        <p:spPr>
          <a:xfrm>
            <a:off x="7015633" y="805384"/>
            <a:ext cx="3824509" cy="646331"/>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Coal coke and coke-chemical products,</a:t>
            </a:r>
          </a:p>
          <a:p>
            <a:r>
              <a:rPr lang="en-US" i="1" dirty="0">
                <a:latin typeface="Times New Roman" panose="02020603050405020304" pitchFamily="18" charset="0"/>
                <a:cs typeface="Times New Roman" panose="02020603050405020304" pitchFamily="18" charset="0"/>
              </a:rPr>
              <a:t>Ukraine, Zaporizhzhia </a:t>
            </a:r>
            <a:endParaRPr lang="uk-UA"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0C69801-17CA-4CF3-B98A-045B6ABE3E2B}"/>
              </a:ext>
            </a:extLst>
          </p:cNvPr>
          <p:cNvSpPr txBox="1"/>
          <p:nvPr/>
        </p:nvSpPr>
        <p:spPr>
          <a:xfrm>
            <a:off x="448121" y="3599396"/>
            <a:ext cx="6077182" cy="1692771"/>
          </a:xfrm>
          <a:prstGeom prst="rect">
            <a:avLst/>
          </a:prstGeom>
          <a:noFill/>
        </p:spPr>
        <p:txBody>
          <a:bodyPr wrap="square" rtlCol="0">
            <a:spAutoFit/>
          </a:bodyPr>
          <a:lstStyle/>
          <a:p>
            <a:r>
              <a:rPr lang="en-AU" sz="2400" b="1" dirty="0">
                <a:latin typeface="Times New Roman" panose="02020603050405020304" pitchFamily="18" charset="0"/>
                <a:cs typeface="Times New Roman" panose="02020603050405020304" pitchFamily="18" charset="0"/>
              </a:rPr>
              <a:t>ISO 50001 certified</a:t>
            </a:r>
          </a:p>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Savings</a:t>
            </a:r>
            <a:r>
              <a:rPr lang="uk-UA"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UAH 543,536,457 over 10 years</a:t>
            </a:r>
            <a:endParaRPr lang="uk-UA" sz="2000" dirty="0">
              <a:latin typeface="Times New Roman" panose="02020603050405020304" pitchFamily="18" charset="0"/>
              <a:cs typeface="Times New Roman" panose="02020603050405020304" pitchFamily="18" charset="0"/>
            </a:endParaRPr>
          </a:p>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Reduction of CO2 emissions</a:t>
            </a:r>
            <a:r>
              <a:rPr lang="uk-UA" sz="2000" dirty="0">
                <a:latin typeface="Times New Roman" panose="02020603050405020304" pitchFamily="18" charset="0"/>
                <a:cs typeface="Times New Roman" panose="02020603050405020304" pitchFamily="18" charset="0"/>
              </a:rPr>
              <a:t>— </a:t>
            </a:r>
            <a:r>
              <a:rPr lang="en-AU" sz="2000" dirty="0">
                <a:latin typeface="Times New Roman" panose="02020603050405020304" pitchFamily="18" charset="0"/>
                <a:cs typeface="Times New Roman" panose="02020603050405020304" pitchFamily="18" charset="0"/>
              </a:rPr>
              <a:t>92,343 tons</a:t>
            </a:r>
            <a:endParaRPr lang="en-US" sz="2000" dirty="0">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FD7FDF08-7550-4826-BAA8-44BE79ECFFE4}"/>
              </a:ext>
            </a:extLst>
          </p:cNvPr>
          <p:cNvPicPr/>
          <p:nvPr/>
        </p:nvPicPr>
        <p:blipFill>
          <a:blip r:embed="rId3"/>
          <a:stretch>
            <a:fillRect/>
          </a:stretch>
        </p:blipFill>
        <p:spPr>
          <a:xfrm>
            <a:off x="6841625" y="3180559"/>
            <a:ext cx="4716000" cy="2592000"/>
          </a:xfrm>
          <a:prstGeom prst="rect">
            <a:avLst/>
          </a:prstGeom>
        </p:spPr>
      </p:pic>
    </p:spTree>
    <p:extLst>
      <p:ext uri="{BB962C8B-B14F-4D97-AF65-F5344CB8AC3E}">
        <p14:creationId xmlns:p14="http://schemas.microsoft.com/office/powerpoint/2010/main" val="1877365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8">
            <a:extLst>
              <a:ext uri="{FF2B5EF4-FFF2-40B4-BE49-F238E27FC236}">
                <a16:creationId xmlns:a16="http://schemas.microsoft.com/office/drawing/2014/main" id="{5AC41A69-69B1-4690-ABEC-E8693D49C4B4}"/>
              </a:ext>
            </a:extLst>
          </p:cNvPr>
          <p:cNvSpPr/>
          <p:nvPr/>
        </p:nvSpPr>
        <p:spPr>
          <a:xfrm>
            <a:off x="259643" y="2813971"/>
            <a:ext cx="11614305" cy="36788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atin typeface="Times New Roman" panose="02020603050405020304" pitchFamily="18" charset="0"/>
              <a:cs typeface="Times New Roman" panose="02020603050405020304" pitchFamily="18" charset="0"/>
            </a:endParaRPr>
          </a:p>
        </p:txBody>
      </p:sp>
      <p:grpSp>
        <p:nvGrpSpPr>
          <p:cNvPr id="4" name="Групувати 3">
            <a:extLst>
              <a:ext uri="{FF2B5EF4-FFF2-40B4-BE49-F238E27FC236}">
                <a16:creationId xmlns:a16="http://schemas.microsoft.com/office/drawing/2014/main" id="{9880BDBE-7869-421C-B4AB-C0A708495A48}"/>
              </a:ext>
            </a:extLst>
          </p:cNvPr>
          <p:cNvGrpSpPr/>
          <p:nvPr/>
        </p:nvGrpSpPr>
        <p:grpSpPr>
          <a:xfrm>
            <a:off x="259643" y="311689"/>
            <a:ext cx="4230392" cy="1305076"/>
            <a:chOff x="-26266" y="102654"/>
            <a:chExt cx="4230392" cy="1305076"/>
          </a:xfrm>
        </p:grpSpPr>
        <p:pic>
          <p:nvPicPr>
            <p:cNvPr id="5" name="Picture 4" descr="Text&#10;&#10;Description automatically generated">
              <a:extLst>
                <a:ext uri="{FF2B5EF4-FFF2-40B4-BE49-F238E27FC236}">
                  <a16:creationId xmlns:a16="http://schemas.microsoft.com/office/drawing/2014/main" id="{F88AAD84-D6F3-47F0-A195-6B30AE7FC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28839AC9-17ED-4712-AD06-1D380115A15D}"/>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8" name="TextBox 7">
            <a:extLst>
              <a:ext uri="{FF2B5EF4-FFF2-40B4-BE49-F238E27FC236}">
                <a16:creationId xmlns:a16="http://schemas.microsoft.com/office/drawing/2014/main" id="{31D308C4-C65D-4CA9-BD4E-D6A6C836478B}"/>
              </a:ext>
            </a:extLst>
          </p:cNvPr>
          <p:cNvSpPr txBox="1"/>
          <p:nvPr/>
        </p:nvSpPr>
        <p:spPr>
          <a:xfrm>
            <a:off x="1102478" y="1873610"/>
            <a:ext cx="5677767" cy="646331"/>
          </a:xfrm>
          <a:prstGeom prst="rect">
            <a:avLst/>
          </a:prstGeom>
          <a:noFill/>
        </p:spPr>
        <p:txBody>
          <a:bodyPr wrap="square">
            <a:spAutoFit/>
          </a:bodyPr>
          <a:lstStyle/>
          <a:p>
            <a:r>
              <a:rPr lang="en-GB" sz="3600" b="1" noProof="0" dirty="0">
                <a:effectLst/>
                <a:latin typeface="Times New Roman" panose="02020603050405020304" pitchFamily="18" charset="0"/>
                <a:ea typeface="Calibri" panose="020F0502020204030204" pitchFamily="34" charset="0"/>
                <a:cs typeface="Times New Roman" panose="02020603050405020304" pitchFamily="18" charset="0"/>
              </a:rPr>
              <a:t>Kyivguma, LLC</a:t>
            </a:r>
            <a:endParaRPr lang="uk-UA" sz="3600" b="1" noProof="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9CBEB58-9EB7-4335-9181-405E4FEB9238}"/>
              </a:ext>
            </a:extLst>
          </p:cNvPr>
          <p:cNvSpPr txBox="1"/>
          <p:nvPr/>
        </p:nvSpPr>
        <p:spPr>
          <a:xfrm>
            <a:off x="8100452" y="842142"/>
            <a:ext cx="3314773" cy="646331"/>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Production of rubber products Ukraine, </a:t>
            </a:r>
            <a:r>
              <a:rPr lang="en-US" i="1" dirty="0" err="1">
                <a:latin typeface="Times New Roman" panose="02020603050405020304" pitchFamily="18" charset="0"/>
                <a:cs typeface="Times New Roman" panose="02020603050405020304" pitchFamily="18" charset="0"/>
              </a:rPr>
              <a:t>Brovary</a:t>
            </a:r>
            <a:r>
              <a:rPr lang="en-US" i="1" dirty="0">
                <a:latin typeface="Times New Roman" panose="02020603050405020304" pitchFamily="18" charset="0"/>
                <a:cs typeface="Times New Roman" panose="02020603050405020304" pitchFamily="18" charset="0"/>
              </a:rPr>
              <a:t> </a:t>
            </a:r>
            <a:endParaRPr lang="uk-UA"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0C69801-17CA-4CF3-B98A-045B6ABE3E2B}"/>
              </a:ext>
            </a:extLst>
          </p:cNvPr>
          <p:cNvSpPr txBox="1"/>
          <p:nvPr/>
        </p:nvSpPr>
        <p:spPr>
          <a:xfrm>
            <a:off x="259643" y="4067010"/>
            <a:ext cx="6077182" cy="1015663"/>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Savings</a:t>
            </a:r>
            <a:r>
              <a:rPr lang="uk-UA"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UAH 9,832.0 thousand for 4 years</a:t>
            </a:r>
            <a:endParaRPr lang="uk-UA" sz="2000" dirty="0">
              <a:latin typeface="Times New Roman" panose="02020603050405020304" pitchFamily="18" charset="0"/>
              <a:cs typeface="Times New Roman" panose="02020603050405020304" pitchFamily="18" charset="0"/>
            </a:endParaRPr>
          </a:p>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Reduction of CO2 emissions</a:t>
            </a:r>
            <a:r>
              <a:rPr lang="uk-UA" sz="2000" dirty="0">
                <a:latin typeface="Times New Roman" panose="02020603050405020304" pitchFamily="18" charset="0"/>
                <a:cs typeface="Times New Roman" panose="02020603050405020304" pitchFamily="18" charset="0"/>
              </a:rPr>
              <a:t>— </a:t>
            </a:r>
            <a:r>
              <a:rPr lang="en-AU" sz="2000" dirty="0">
                <a:latin typeface="Times New Roman" panose="02020603050405020304" pitchFamily="18" charset="0"/>
                <a:cs typeface="Times New Roman" panose="02020603050405020304" pitchFamily="18" charset="0"/>
              </a:rPr>
              <a:t>665.8 tons</a:t>
            </a:r>
            <a:endParaRPr lang="en-US" sz="2000" dirty="0">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4141171B-D65D-445F-AC9D-A8BAC5DD9DC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3781" y="3256630"/>
            <a:ext cx="4752000" cy="2556000"/>
          </a:xfrm>
          <a:prstGeom prst="rect">
            <a:avLst/>
          </a:prstGeom>
          <a:noFill/>
          <a:ln>
            <a:noFill/>
          </a:ln>
        </p:spPr>
      </p:pic>
      <p:sp>
        <p:nvSpPr>
          <p:cNvPr id="12" name="TextBox 11">
            <a:extLst>
              <a:ext uri="{FF2B5EF4-FFF2-40B4-BE49-F238E27FC236}">
                <a16:creationId xmlns:a16="http://schemas.microsoft.com/office/drawing/2014/main" id="{001A1194-4730-48D4-A295-27145D41D67B}"/>
              </a:ext>
            </a:extLst>
          </p:cNvPr>
          <p:cNvSpPr txBox="1"/>
          <p:nvPr/>
        </p:nvSpPr>
        <p:spPr>
          <a:xfrm>
            <a:off x="259643" y="2979168"/>
            <a:ext cx="6096000" cy="461665"/>
          </a:xfrm>
          <a:prstGeom prst="rect">
            <a:avLst/>
          </a:prstGeom>
          <a:noFill/>
        </p:spPr>
        <p:txBody>
          <a:bodyPr wrap="square">
            <a:spAutoFit/>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Participated in </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EU4Environment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Programme</a:t>
            </a:r>
            <a:endParaRPr lang="uk-UA"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9066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8">
            <a:extLst>
              <a:ext uri="{FF2B5EF4-FFF2-40B4-BE49-F238E27FC236}">
                <a16:creationId xmlns:a16="http://schemas.microsoft.com/office/drawing/2014/main" id="{5AC41A69-69B1-4690-ABEC-E8693D49C4B4}"/>
              </a:ext>
            </a:extLst>
          </p:cNvPr>
          <p:cNvSpPr/>
          <p:nvPr/>
        </p:nvSpPr>
        <p:spPr>
          <a:xfrm>
            <a:off x="259643" y="2776786"/>
            <a:ext cx="11614305" cy="36788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atin typeface="Times New Roman" panose="02020603050405020304" pitchFamily="18" charset="0"/>
              <a:cs typeface="Times New Roman" panose="02020603050405020304" pitchFamily="18" charset="0"/>
            </a:endParaRPr>
          </a:p>
        </p:txBody>
      </p:sp>
      <p:grpSp>
        <p:nvGrpSpPr>
          <p:cNvPr id="4" name="Групувати 3">
            <a:extLst>
              <a:ext uri="{FF2B5EF4-FFF2-40B4-BE49-F238E27FC236}">
                <a16:creationId xmlns:a16="http://schemas.microsoft.com/office/drawing/2014/main" id="{9880BDBE-7869-421C-B4AB-C0A708495A48}"/>
              </a:ext>
            </a:extLst>
          </p:cNvPr>
          <p:cNvGrpSpPr/>
          <p:nvPr/>
        </p:nvGrpSpPr>
        <p:grpSpPr>
          <a:xfrm>
            <a:off x="259643" y="311689"/>
            <a:ext cx="4230392" cy="1305076"/>
            <a:chOff x="-26266" y="102654"/>
            <a:chExt cx="4230392" cy="1305076"/>
          </a:xfrm>
        </p:grpSpPr>
        <p:pic>
          <p:nvPicPr>
            <p:cNvPr id="5" name="Picture 4" descr="Text&#10;&#10;Description automatically generated">
              <a:extLst>
                <a:ext uri="{FF2B5EF4-FFF2-40B4-BE49-F238E27FC236}">
                  <a16:creationId xmlns:a16="http://schemas.microsoft.com/office/drawing/2014/main" id="{F88AAD84-D6F3-47F0-A195-6B30AE7FC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28839AC9-17ED-4712-AD06-1D380115A15D}"/>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8" name="TextBox 7">
            <a:extLst>
              <a:ext uri="{FF2B5EF4-FFF2-40B4-BE49-F238E27FC236}">
                <a16:creationId xmlns:a16="http://schemas.microsoft.com/office/drawing/2014/main" id="{31D308C4-C65D-4CA9-BD4E-D6A6C836478B}"/>
              </a:ext>
            </a:extLst>
          </p:cNvPr>
          <p:cNvSpPr txBox="1"/>
          <p:nvPr/>
        </p:nvSpPr>
        <p:spPr>
          <a:xfrm>
            <a:off x="400112" y="1873610"/>
            <a:ext cx="8425835" cy="646331"/>
          </a:xfrm>
          <a:prstGeom prst="rect">
            <a:avLst/>
          </a:prstGeom>
          <a:noFill/>
        </p:spPr>
        <p:txBody>
          <a:bodyPr wrap="square">
            <a:spAutoFit/>
          </a:bodyPr>
          <a:lstStyle/>
          <a:p>
            <a:r>
              <a:rPr lang="en-GB" sz="3600" b="1" noProof="0" dirty="0">
                <a:latin typeface="Times New Roman" panose="02020603050405020304" pitchFamily="18" charset="0"/>
                <a:cs typeface="Times New Roman" panose="02020603050405020304" pitchFamily="18" charset="0"/>
              </a:rPr>
              <a:t>Kyiv Pasta Factory, LLC</a:t>
            </a:r>
          </a:p>
        </p:txBody>
      </p:sp>
      <p:sp>
        <p:nvSpPr>
          <p:cNvPr id="3" name="TextBox 2">
            <a:extLst>
              <a:ext uri="{FF2B5EF4-FFF2-40B4-BE49-F238E27FC236}">
                <a16:creationId xmlns:a16="http://schemas.microsoft.com/office/drawing/2014/main" id="{29CBEB58-9EB7-4335-9181-405E4FEB9238}"/>
              </a:ext>
            </a:extLst>
          </p:cNvPr>
          <p:cNvSpPr txBox="1"/>
          <p:nvPr/>
        </p:nvSpPr>
        <p:spPr>
          <a:xfrm>
            <a:off x="8538500" y="654930"/>
            <a:ext cx="2915477" cy="646331"/>
          </a:xfrm>
          <a:prstGeom prst="rect">
            <a:avLst/>
          </a:prstGeom>
          <a:noFill/>
        </p:spPr>
        <p:txBody>
          <a:bodyPr wrap="square" rtlCol="0">
            <a:spAutoFit/>
          </a:bodyPr>
          <a:lstStyle/>
          <a:p>
            <a:r>
              <a:rPr lang="en-AU" i="1" dirty="0">
                <a:latin typeface="Times New Roman" panose="02020603050405020304" pitchFamily="18" charset="0"/>
                <a:cs typeface="Times New Roman" panose="02020603050405020304" pitchFamily="18" charset="0"/>
              </a:rPr>
              <a:t>Food production</a:t>
            </a:r>
            <a:endParaRPr lang="uk-UA" i="1" dirty="0">
              <a:latin typeface="Times New Roman" panose="02020603050405020304" pitchFamily="18" charset="0"/>
              <a:cs typeface="Times New Roman" panose="02020603050405020304" pitchFamily="18" charset="0"/>
            </a:endParaRPr>
          </a:p>
          <a:p>
            <a:r>
              <a:rPr lang="en-AU" i="1" dirty="0">
                <a:latin typeface="Times New Roman" panose="02020603050405020304" pitchFamily="18" charset="0"/>
                <a:cs typeface="Times New Roman" panose="02020603050405020304" pitchFamily="18" charset="0"/>
              </a:rPr>
              <a:t>Ukraine, Kyiv</a:t>
            </a:r>
            <a:endParaRPr lang="uk-UA"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0C69801-17CA-4CF3-B98A-045B6ABE3E2B}"/>
              </a:ext>
            </a:extLst>
          </p:cNvPr>
          <p:cNvSpPr txBox="1"/>
          <p:nvPr/>
        </p:nvSpPr>
        <p:spPr>
          <a:xfrm>
            <a:off x="471019" y="4034105"/>
            <a:ext cx="6077182" cy="1323439"/>
          </a:xfrm>
          <a:prstGeom prst="rect">
            <a:avLst/>
          </a:prstGeom>
          <a:noFill/>
        </p:spPr>
        <p:txBody>
          <a:bodyPr wrap="square" rtlCol="0">
            <a:spAutoFit/>
          </a:bodyPr>
          <a:lstStyle/>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Savings</a:t>
            </a:r>
            <a:r>
              <a:rPr lang="uk-UA"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UAH 1,184,465 per year</a:t>
            </a:r>
          </a:p>
          <a:p>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Reduction of CO2 emissions</a:t>
            </a:r>
            <a:r>
              <a:rPr lang="uk-UA" sz="2000" b="1" dirty="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 </a:t>
            </a:r>
            <a:r>
              <a:rPr lang="en-AU" sz="2000" dirty="0">
                <a:latin typeface="Times New Roman" panose="02020603050405020304" pitchFamily="18" charset="0"/>
                <a:cs typeface="Times New Roman" panose="02020603050405020304" pitchFamily="18" charset="0"/>
              </a:rPr>
              <a:t>110.2 tons</a:t>
            </a:r>
            <a:endParaRPr lang="en-US"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01A1194-4730-48D4-A295-27145D41D67B}"/>
              </a:ext>
            </a:extLst>
          </p:cNvPr>
          <p:cNvSpPr txBox="1"/>
          <p:nvPr/>
        </p:nvSpPr>
        <p:spPr>
          <a:xfrm>
            <a:off x="480015" y="3001870"/>
            <a:ext cx="6096000" cy="461665"/>
          </a:xfrm>
          <a:prstGeom prst="rect">
            <a:avLst/>
          </a:prstGeom>
          <a:noFill/>
        </p:spPr>
        <p:txBody>
          <a:bodyPr wrap="square">
            <a:spAutoFit/>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Participated in </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EU4Environment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Programme</a:t>
            </a:r>
            <a:endParaRPr lang="uk-UA" sz="2400" b="1"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AADBFB0F-43B0-4B5D-9A15-D448CE693DA8}"/>
              </a:ext>
            </a:extLst>
          </p:cNvPr>
          <p:cNvPicPr/>
          <p:nvPr/>
        </p:nvPicPr>
        <p:blipFill rotWithShape="1">
          <a:blip r:embed="rId3">
            <a:extLst>
              <a:ext uri="{28A0092B-C50C-407E-A947-70E740481C1C}">
                <a14:useLocalDpi xmlns:a14="http://schemas.microsoft.com/office/drawing/2010/main" val="0"/>
              </a:ext>
            </a:extLst>
          </a:blip>
          <a:srcRect b="12156"/>
          <a:stretch/>
        </p:blipFill>
        <p:spPr bwMode="auto">
          <a:xfrm>
            <a:off x="6737977" y="3429000"/>
            <a:ext cx="4716000" cy="25336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4292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8">
            <a:extLst>
              <a:ext uri="{FF2B5EF4-FFF2-40B4-BE49-F238E27FC236}">
                <a16:creationId xmlns:a16="http://schemas.microsoft.com/office/drawing/2014/main" id="{5AC41A69-69B1-4690-ABEC-E8693D49C4B4}"/>
              </a:ext>
            </a:extLst>
          </p:cNvPr>
          <p:cNvSpPr/>
          <p:nvPr/>
        </p:nvSpPr>
        <p:spPr>
          <a:xfrm>
            <a:off x="259643" y="2776786"/>
            <a:ext cx="11614305" cy="36788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atin typeface="Times New Roman" panose="02020603050405020304" pitchFamily="18" charset="0"/>
              <a:cs typeface="Times New Roman" panose="02020603050405020304" pitchFamily="18" charset="0"/>
            </a:endParaRPr>
          </a:p>
        </p:txBody>
      </p:sp>
      <p:grpSp>
        <p:nvGrpSpPr>
          <p:cNvPr id="4" name="Групувати 3">
            <a:extLst>
              <a:ext uri="{FF2B5EF4-FFF2-40B4-BE49-F238E27FC236}">
                <a16:creationId xmlns:a16="http://schemas.microsoft.com/office/drawing/2014/main" id="{9880BDBE-7869-421C-B4AB-C0A708495A48}"/>
              </a:ext>
            </a:extLst>
          </p:cNvPr>
          <p:cNvGrpSpPr/>
          <p:nvPr/>
        </p:nvGrpSpPr>
        <p:grpSpPr>
          <a:xfrm>
            <a:off x="259643" y="311689"/>
            <a:ext cx="4230392" cy="1305076"/>
            <a:chOff x="-26266" y="102654"/>
            <a:chExt cx="4230392" cy="1305076"/>
          </a:xfrm>
        </p:grpSpPr>
        <p:pic>
          <p:nvPicPr>
            <p:cNvPr id="5" name="Picture 4" descr="Text&#10;&#10;Description automatically generated">
              <a:extLst>
                <a:ext uri="{FF2B5EF4-FFF2-40B4-BE49-F238E27FC236}">
                  <a16:creationId xmlns:a16="http://schemas.microsoft.com/office/drawing/2014/main" id="{F88AAD84-D6F3-47F0-A195-6B30AE7FC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28839AC9-17ED-4712-AD06-1D380115A15D}"/>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8" name="TextBox 7">
            <a:extLst>
              <a:ext uri="{FF2B5EF4-FFF2-40B4-BE49-F238E27FC236}">
                <a16:creationId xmlns:a16="http://schemas.microsoft.com/office/drawing/2014/main" id="{31D308C4-C65D-4CA9-BD4E-D6A6C836478B}"/>
              </a:ext>
            </a:extLst>
          </p:cNvPr>
          <p:cNvSpPr txBox="1"/>
          <p:nvPr/>
        </p:nvSpPr>
        <p:spPr>
          <a:xfrm>
            <a:off x="400112" y="1873610"/>
            <a:ext cx="8425835" cy="646331"/>
          </a:xfrm>
          <a:prstGeom prst="rect">
            <a:avLst/>
          </a:prstGeom>
          <a:noFill/>
        </p:spPr>
        <p:txBody>
          <a:bodyPr wrap="square">
            <a:spAutoFit/>
          </a:bodyPr>
          <a:lstStyle/>
          <a:p>
            <a:r>
              <a:rPr lang="en-AU" sz="3600" b="1" dirty="0" err="1">
                <a:effectLst/>
                <a:latin typeface="Times New Roman" panose="02020603050405020304" pitchFamily="18" charset="0"/>
                <a:ea typeface="Calibri" panose="020F0502020204030204" pitchFamily="34" charset="0"/>
                <a:cs typeface="Times New Roman" panose="02020603050405020304" pitchFamily="18" charset="0"/>
              </a:rPr>
              <a:t>Oberbeton</a:t>
            </a:r>
            <a:r>
              <a:rPr lang="en-AU" sz="3600" b="1" dirty="0">
                <a:effectLst/>
                <a:latin typeface="Times New Roman" panose="02020603050405020304" pitchFamily="18" charset="0"/>
                <a:ea typeface="Calibri" panose="020F0502020204030204" pitchFamily="34" charset="0"/>
                <a:cs typeface="Times New Roman" panose="02020603050405020304" pitchFamily="18" charset="0"/>
              </a:rPr>
              <a:t>-Invest, LLC</a:t>
            </a:r>
            <a:endParaRPr lang="uk-UA" sz="3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9CBEB58-9EB7-4335-9181-405E4FEB9238}"/>
              </a:ext>
            </a:extLst>
          </p:cNvPr>
          <p:cNvSpPr txBox="1"/>
          <p:nvPr/>
        </p:nvSpPr>
        <p:spPr>
          <a:xfrm>
            <a:off x="7580243" y="762275"/>
            <a:ext cx="4109905" cy="646331"/>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Production of building materials</a:t>
            </a:r>
          </a:p>
          <a:p>
            <a:r>
              <a:rPr lang="en-US" i="1" dirty="0">
                <a:latin typeface="Times New Roman" panose="02020603050405020304" pitchFamily="18" charset="0"/>
                <a:cs typeface="Times New Roman" panose="02020603050405020304" pitchFamily="18" charset="0"/>
              </a:rPr>
              <a:t>Ukraine, Zhytomyr</a:t>
            </a:r>
            <a:endParaRPr lang="uk-UA"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0C69801-17CA-4CF3-B98A-045B6ABE3E2B}"/>
              </a:ext>
            </a:extLst>
          </p:cNvPr>
          <p:cNvSpPr txBox="1"/>
          <p:nvPr/>
        </p:nvSpPr>
        <p:spPr>
          <a:xfrm>
            <a:off x="410965" y="4216711"/>
            <a:ext cx="6077182" cy="1323439"/>
          </a:xfrm>
          <a:prstGeom prst="rect">
            <a:avLst/>
          </a:prstGeom>
          <a:noFill/>
        </p:spPr>
        <p:txBody>
          <a:bodyPr wrap="square" rtlCol="0">
            <a:spAutoFit/>
          </a:bodyPr>
          <a:lstStyle/>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Savings</a:t>
            </a:r>
            <a:r>
              <a:rPr lang="uk-UA"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UAH 6,029</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504 over 5 years</a:t>
            </a:r>
            <a:endParaRPr lang="uk-UA" sz="2000" dirty="0">
              <a:latin typeface="Times New Roman" panose="02020603050405020304" pitchFamily="18" charset="0"/>
              <a:cs typeface="Times New Roman" panose="02020603050405020304" pitchFamily="18" charset="0"/>
            </a:endParaRPr>
          </a:p>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Reduction of CO2 emissions</a:t>
            </a:r>
            <a:r>
              <a:rPr lang="uk-UA" sz="2000" dirty="0">
                <a:latin typeface="Times New Roman" panose="02020603050405020304" pitchFamily="18" charset="0"/>
                <a:cs typeface="Times New Roman" panose="02020603050405020304" pitchFamily="18" charset="0"/>
              </a:rPr>
              <a:t>— </a:t>
            </a:r>
            <a:r>
              <a:rPr lang="en-AU" sz="2000" dirty="0">
                <a:latin typeface="Times New Roman" panose="02020603050405020304" pitchFamily="18" charset="0"/>
                <a:cs typeface="Times New Roman" panose="02020603050405020304" pitchFamily="18" charset="0"/>
              </a:rPr>
              <a:t>340 tons</a:t>
            </a:r>
            <a:endParaRPr lang="en-US"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01A1194-4730-48D4-A295-27145D41D67B}"/>
              </a:ext>
            </a:extLst>
          </p:cNvPr>
          <p:cNvSpPr txBox="1"/>
          <p:nvPr/>
        </p:nvSpPr>
        <p:spPr>
          <a:xfrm>
            <a:off x="450811" y="3001870"/>
            <a:ext cx="6096000" cy="1107996"/>
          </a:xfrm>
          <a:prstGeom prst="rect">
            <a:avLst/>
          </a:prstGeom>
          <a:noFill/>
        </p:spPr>
        <p:txBody>
          <a:bodyPr wrap="square">
            <a:spAutoFit/>
          </a:bodyPr>
          <a:lstStyle/>
          <a:p>
            <a:r>
              <a:rPr lang="en-US" sz="2200" dirty="0">
                <a:effectLst/>
                <a:latin typeface="Times New Roman" panose="02020603050405020304" pitchFamily="18" charset="0"/>
                <a:ea typeface="Calibri" panose="020F0502020204030204" pitchFamily="34" charset="0"/>
                <a:cs typeface="Times New Roman" panose="02020603050405020304" pitchFamily="18" charset="0"/>
              </a:rPr>
              <a:t>Participated in </a:t>
            </a: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EU4Environment</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Programme</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and</a:t>
            </a:r>
            <a:endParaRPr lang="uk-UA" sz="2200" b="1" dirty="0">
              <a:latin typeface="Times New Roman" panose="02020603050405020304" pitchFamily="18" charset="0"/>
              <a:cs typeface="Times New Roman" panose="02020603050405020304" pitchFamily="18" charset="0"/>
            </a:endParaRPr>
          </a:p>
          <a:p>
            <a:r>
              <a:rPr lang="en-AU" sz="2200" b="1" dirty="0">
                <a:effectLst/>
                <a:latin typeface="Times New Roman" panose="02020603050405020304" pitchFamily="18" charset="0"/>
                <a:ea typeface="Calibri" panose="020F0502020204030204" pitchFamily="34" charset="0"/>
                <a:cs typeface="Times New Roman" panose="02020603050405020304" pitchFamily="18" charset="0"/>
              </a:rPr>
              <a:t>GIZ project </a:t>
            </a: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AU" sz="2200" b="1" dirty="0">
                <a:effectLst/>
                <a:latin typeface="Times New Roman" panose="02020603050405020304" pitchFamily="18" charset="0"/>
                <a:ea typeface="Calibri" panose="020F0502020204030204" pitchFamily="34" charset="0"/>
                <a:cs typeface="Times New Roman" panose="02020603050405020304" pitchFamily="18" charset="0"/>
              </a:rPr>
              <a:t>Consulting enterprises on energy efficiency</a:t>
            </a: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sz="2200" b="1" dirty="0">
              <a:latin typeface="Times New Roman" panose="02020603050405020304" pitchFamily="18" charset="0"/>
              <a:cs typeface="Times New Roman" panose="02020603050405020304" pitchFamily="18" charset="0"/>
            </a:endParaRPr>
          </a:p>
        </p:txBody>
      </p:sp>
      <p:pic>
        <p:nvPicPr>
          <p:cNvPr id="13" name="Picture 20">
            <a:extLst>
              <a:ext uri="{FF2B5EF4-FFF2-40B4-BE49-F238E27FC236}">
                <a16:creationId xmlns:a16="http://schemas.microsoft.com/office/drawing/2014/main" id="{663A9AD2-39ED-4F79-B67E-0388D8A8FDB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775715" y="3338187"/>
            <a:ext cx="4752000" cy="2556000"/>
          </a:xfrm>
          <a:prstGeom prst="rect">
            <a:avLst/>
          </a:prstGeom>
        </p:spPr>
      </p:pic>
    </p:spTree>
    <p:extLst>
      <p:ext uri="{BB962C8B-B14F-4D97-AF65-F5344CB8AC3E}">
        <p14:creationId xmlns:p14="http://schemas.microsoft.com/office/powerpoint/2010/main" val="573894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8">
            <a:extLst>
              <a:ext uri="{FF2B5EF4-FFF2-40B4-BE49-F238E27FC236}">
                <a16:creationId xmlns:a16="http://schemas.microsoft.com/office/drawing/2014/main" id="{5AC41A69-69B1-4690-ABEC-E8693D49C4B4}"/>
              </a:ext>
            </a:extLst>
          </p:cNvPr>
          <p:cNvSpPr/>
          <p:nvPr/>
        </p:nvSpPr>
        <p:spPr>
          <a:xfrm>
            <a:off x="259643" y="2776786"/>
            <a:ext cx="11614305" cy="36788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atin typeface="Times New Roman" panose="02020603050405020304" pitchFamily="18" charset="0"/>
              <a:cs typeface="Times New Roman" panose="02020603050405020304" pitchFamily="18" charset="0"/>
            </a:endParaRPr>
          </a:p>
        </p:txBody>
      </p:sp>
      <p:grpSp>
        <p:nvGrpSpPr>
          <p:cNvPr id="4" name="Групувати 3">
            <a:extLst>
              <a:ext uri="{FF2B5EF4-FFF2-40B4-BE49-F238E27FC236}">
                <a16:creationId xmlns:a16="http://schemas.microsoft.com/office/drawing/2014/main" id="{9880BDBE-7869-421C-B4AB-C0A708495A48}"/>
              </a:ext>
            </a:extLst>
          </p:cNvPr>
          <p:cNvGrpSpPr/>
          <p:nvPr/>
        </p:nvGrpSpPr>
        <p:grpSpPr>
          <a:xfrm>
            <a:off x="259643" y="311689"/>
            <a:ext cx="4230392" cy="1305076"/>
            <a:chOff x="-26266" y="102654"/>
            <a:chExt cx="4230392" cy="1305076"/>
          </a:xfrm>
        </p:grpSpPr>
        <p:pic>
          <p:nvPicPr>
            <p:cNvPr id="5" name="Picture 4" descr="Text&#10;&#10;Description automatically generated">
              <a:extLst>
                <a:ext uri="{FF2B5EF4-FFF2-40B4-BE49-F238E27FC236}">
                  <a16:creationId xmlns:a16="http://schemas.microsoft.com/office/drawing/2014/main" id="{F88AAD84-D6F3-47F0-A195-6B30AE7FC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28839AC9-17ED-4712-AD06-1D380115A15D}"/>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8" name="TextBox 7">
            <a:extLst>
              <a:ext uri="{FF2B5EF4-FFF2-40B4-BE49-F238E27FC236}">
                <a16:creationId xmlns:a16="http://schemas.microsoft.com/office/drawing/2014/main" id="{31D308C4-C65D-4CA9-BD4E-D6A6C836478B}"/>
              </a:ext>
            </a:extLst>
          </p:cNvPr>
          <p:cNvSpPr txBox="1"/>
          <p:nvPr/>
        </p:nvSpPr>
        <p:spPr>
          <a:xfrm>
            <a:off x="400112" y="1873610"/>
            <a:ext cx="8425835" cy="646331"/>
          </a:xfrm>
          <a:prstGeom prst="rect">
            <a:avLst/>
          </a:prstGeom>
          <a:noFill/>
        </p:spPr>
        <p:txBody>
          <a:bodyPr wrap="square">
            <a:spAutoFit/>
          </a:bodyPr>
          <a:lstStyle/>
          <a:p>
            <a:r>
              <a:rPr lang="en-GB" sz="3600" b="1" noProof="0" dirty="0">
                <a:effectLst/>
                <a:latin typeface="Times New Roman" panose="02020603050405020304" pitchFamily="18" charset="0"/>
                <a:ea typeface="Calibri" panose="020F0502020204030204" pitchFamily="34" charset="0"/>
                <a:cs typeface="Times New Roman" panose="02020603050405020304" pitchFamily="18" charset="0"/>
              </a:rPr>
              <a:t>Uzhgorod Sewing Factory, PrJSC </a:t>
            </a:r>
            <a:endParaRPr lang="uk-UA" sz="3600" b="1" noProof="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9CBEB58-9EB7-4335-9181-405E4FEB9238}"/>
              </a:ext>
            </a:extLst>
          </p:cNvPr>
          <p:cNvSpPr txBox="1"/>
          <p:nvPr/>
        </p:nvSpPr>
        <p:spPr>
          <a:xfrm>
            <a:off x="7701967" y="693435"/>
            <a:ext cx="4052712" cy="646331"/>
          </a:xfrm>
          <a:prstGeom prst="rect">
            <a:avLst/>
          </a:prstGeom>
          <a:noFill/>
        </p:spPr>
        <p:txBody>
          <a:bodyPr wrap="square" rtlCol="0">
            <a:spAutoFit/>
          </a:bodyPr>
          <a:lstStyle/>
          <a:p>
            <a:r>
              <a:rPr lang="en" i="1" noProof="0" dirty="0">
                <a:latin typeface="Times New Roman" panose="02020603050405020304" pitchFamily="18" charset="0"/>
                <a:cs typeface="Times New Roman" panose="02020603050405020304" pitchFamily="18" charset="0"/>
              </a:rPr>
              <a:t>Outerwear production</a:t>
            </a:r>
          </a:p>
          <a:p>
            <a:r>
              <a:rPr lang="en" i="1" noProof="0" dirty="0">
                <a:latin typeface="Times New Roman" panose="02020603050405020304" pitchFamily="18" charset="0"/>
                <a:cs typeface="Times New Roman" panose="02020603050405020304" pitchFamily="18" charset="0"/>
              </a:rPr>
              <a:t>Ukraine, Uzhgorod</a:t>
            </a:r>
          </a:p>
        </p:txBody>
      </p:sp>
      <p:sp>
        <p:nvSpPr>
          <p:cNvPr id="7" name="TextBox 6">
            <a:extLst>
              <a:ext uri="{FF2B5EF4-FFF2-40B4-BE49-F238E27FC236}">
                <a16:creationId xmlns:a16="http://schemas.microsoft.com/office/drawing/2014/main" id="{70C69801-17CA-4CF3-B98A-045B6ABE3E2B}"/>
              </a:ext>
            </a:extLst>
          </p:cNvPr>
          <p:cNvSpPr txBox="1"/>
          <p:nvPr/>
        </p:nvSpPr>
        <p:spPr>
          <a:xfrm>
            <a:off x="400112" y="4089712"/>
            <a:ext cx="6077182" cy="1323439"/>
          </a:xfrm>
          <a:prstGeom prst="rect">
            <a:avLst/>
          </a:prstGeom>
          <a:noFill/>
        </p:spPr>
        <p:txBody>
          <a:bodyPr wrap="square" rtlCol="0">
            <a:spAutoFit/>
          </a:bodyPr>
          <a:lstStyle/>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Savings</a:t>
            </a:r>
            <a:r>
              <a:rPr lang="uk-UA"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UAH 1,565,042 in 1.5 years</a:t>
            </a:r>
            <a:endParaRPr lang="uk-UA" sz="2000" dirty="0">
              <a:latin typeface="Times New Roman" panose="02020603050405020304" pitchFamily="18" charset="0"/>
              <a:cs typeface="Times New Roman" panose="02020603050405020304" pitchFamily="18" charset="0"/>
            </a:endParaRPr>
          </a:p>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Reduction of CO2 emissions</a:t>
            </a:r>
            <a:r>
              <a:rPr lang="uk-UA" sz="2000" b="1" dirty="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a:t>
            </a:r>
            <a:r>
              <a:rPr lang="uk-UA" sz="2000" b="1" dirty="0">
                <a:latin typeface="Times New Roman" panose="02020603050405020304" pitchFamily="18" charset="0"/>
                <a:cs typeface="Times New Roman" panose="02020603050405020304" pitchFamily="18" charset="0"/>
              </a:rPr>
              <a:t> </a:t>
            </a:r>
            <a:r>
              <a:rPr lang="en-AU" sz="2000" dirty="0">
                <a:latin typeface="Times New Roman" panose="02020603050405020304" pitchFamily="18" charset="0"/>
                <a:cs typeface="Times New Roman" panose="02020603050405020304" pitchFamily="18" charset="0"/>
              </a:rPr>
              <a:t>102.3 tons</a:t>
            </a:r>
            <a:endParaRPr lang="en-US"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01A1194-4730-48D4-A295-27145D41D67B}"/>
              </a:ext>
            </a:extLst>
          </p:cNvPr>
          <p:cNvSpPr txBox="1"/>
          <p:nvPr/>
        </p:nvSpPr>
        <p:spPr>
          <a:xfrm>
            <a:off x="400112" y="3140370"/>
            <a:ext cx="6096000" cy="461665"/>
          </a:xfrm>
          <a:prstGeom prst="rect">
            <a:avLst/>
          </a:prstGeom>
          <a:noFill/>
        </p:spPr>
        <p:txBody>
          <a:bodyPr wrap="square">
            <a:spAutoFit/>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Participated in </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EU4Environment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Programme</a:t>
            </a:r>
            <a:endParaRPr lang="uk-UA" sz="2400" b="1"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114B4CDF-2744-44D8-8F41-BB7012AB2B3E}"/>
              </a:ext>
            </a:extLst>
          </p:cNvPr>
          <p:cNvPicPr/>
          <p:nvPr/>
        </p:nvPicPr>
        <p:blipFill>
          <a:blip r:embed="rId3"/>
          <a:stretch>
            <a:fillRect/>
          </a:stretch>
        </p:blipFill>
        <p:spPr>
          <a:xfrm>
            <a:off x="6852379" y="3160644"/>
            <a:ext cx="4716000" cy="2592000"/>
          </a:xfrm>
          <a:prstGeom prst="rect">
            <a:avLst/>
          </a:prstGeom>
        </p:spPr>
      </p:pic>
    </p:spTree>
    <p:extLst>
      <p:ext uri="{BB962C8B-B14F-4D97-AF65-F5344CB8AC3E}">
        <p14:creationId xmlns:p14="http://schemas.microsoft.com/office/powerpoint/2010/main" val="915543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увати 8">
            <a:extLst>
              <a:ext uri="{FF2B5EF4-FFF2-40B4-BE49-F238E27FC236}">
                <a16:creationId xmlns:a16="http://schemas.microsoft.com/office/drawing/2014/main" id="{4C54E7B4-C1BC-4229-B7D5-AE9D700F1AF5}"/>
              </a:ext>
            </a:extLst>
          </p:cNvPr>
          <p:cNvGrpSpPr/>
          <p:nvPr/>
        </p:nvGrpSpPr>
        <p:grpSpPr>
          <a:xfrm>
            <a:off x="-26266" y="102654"/>
            <a:ext cx="4230392" cy="1305076"/>
            <a:chOff x="-26266" y="102654"/>
            <a:chExt cx="4230392" cy="1305076"/>
          </a:xfrm>
        </p:grpSpPr>
        <p:pic>
          <p:nvPicPr>
            <p:cNvPr id="14" name="Picture 4" descr="Text&#10;&#10;Description automatically generated">
              <a:extLst>
                <a:ext uri="{FF2B5EF4-FFF2-40B4-BE49-F238E27FC236}">
                  <a16:creationId xmlns:a16="http://schemas.microsoft.com/office/drawing/2014/main" id="{CB612CCE-B806-4AEC-9684-2D6F9DFBC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15" name="Прямокутник: округлені кути 14">
              <a:extLst>
                <a:ext uri="{FF2B5EF4-FFF2-40B4-BE49-F238E27FC236}">
                  <a16:creationId xmlns:a16="http://schemas.microsoft.com/office/drawing/2014/main" id="{151E4FB9-B64E-4FA0-9140-B02AEC3725DA}"/>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22" name="TextBox 21">
            <a:extLst>
              <a:ext uri="{FF2B5EF4-FFF2-40B4-BE49-F238E27FC236}">
                <a16:creationId xmlns:a16="http://schemas.microsoft.com/office/drawing/2014/main" id="{F4161AF9-5D96-4B79-9B14-E16DB4134C74}"/>
              </a:ext>
            </a:extLst>
          </p:cNvPr>
          <p:cNvSpPr txBox="1"/>
          <p:nvPr/>
        </p:nvSpPr>
        <p:spPr>
          <a:xfrm>
            <a:off x="512954" y="2369113"/>
            <a:ext cx="11324246" cy="677108"/>
          </a:xfrm>
          <a:prstGeom prst="rect">
            <a:avLst/>
          </a:prstGeom>
          <a:noFill/>
        </p:spPr>
        <p:txBody>
          <a:bodyPr wrap="square">
            <a:spAutoFit/>
          </a:bodyPr>
          <a:lstStyle/>
          <a:p>
            <a:pPr algn="just">
              <a:tabLst>
                <a:tab pos="180340" algn="l"/>
              </a:tabLst>
            </a:pPr>
            <a:r>
              <a:rPr lang="en-US" sz="2200" b="1" dirty="0">
                <a:solidFill>
                  <a:srgbClr val="0070C0"/>
                </a:solidFill>
                <a:effectLst/>
                <a:latin typeface="Times New Roman" panose="02020603050405020304" pitchFamily="18" charset="0"/>
                <a:ea typeface="Times New Roman" panose="02020603050405020304" pitchFamily="18" charset="0"/>
              </a:rPr>
              <a:t>All-Ukrainian Award </a:t>
            </a:r>
            <a:r>
              <a:rPr lang="uk-UA" sz="2200" b="1" dirty="0">
                <a:solidFill>
                  <a:srgbClr val="0070C0"/>
                </a:solidFill>
                <a:effectLst/>
                <a:latin typeface="Times New Roman" panose="02020603050405020304" pitchFamily="18" charset="0"/>
                <a:ea typeface="Times New Roman" panose="02020603050405020304" pitchFamily="18" charset="0"/>
              </a:rPr>
              <a:t>«</a:t>
            </a:r>
            <a:r>
              <a:rPr lang="en-US" sz="2200" b="1" dirty="0">
                <a:solidFill>
                  <a:srgbClr val="0070C0"/>
                </a:solidFill>
                <a:effectLst/>
                <a:latin typeface="Times New Roman" panose="02020603050405020304" pitchFamily="18" charset="0"/>
                <a:ea typeface="Times New Roman" panose="02020603050405020304" pitchFamily="18" charset="0"/>
              </a:rPr>
              <a:t>Pacesetters for Energy Management</a:t>
            </a:r>
            <a:r>
              <a:rPr lang="uk-UA" sz="2200" b="1" dirty="0">
                <a:solidFill>
                  <a:srgbClr val="0070C0"/>
                </a:solidFill>
                <a:effectLst/>
                <a:latin typeface="Times New Roman" panose="02020603050405020304" pitchFamily="18" charset="0"/>
                <a:ea typeface="Times New Roman" panose="02020603050405020304" pitchFamily="18" charset="0"/>
              </a:rPr>
              <a:t>»</a:t>
            </a:r>
            <a:r>
              <a:rPr lang="en-US" sz="2200" b="1" dirty="0">
                <a:solidFill>
                  <a:srgbClr val="0070C0"/>
                </a:solidFill>
                <a:effectLst/>
                <a:latin typeface="Times New Roman" panose="02020603050405020304" pitchFamily="18" charset="0"/>
                <a:ea typeface="Times New Roman" panose="02020603050405020304" pitchFamily="18" charset="0"/>
              </a:rPr>
              <a:t> is the FIRST in Ukraine</a:t>
            </a:r>
            <a:endParaRPr lang="uk-UA" sz="2200" b="1" dirty="0">
              <a:solidFill>
                <a:srgbClr val="0070C0"/>
              </a:solidFill>
              <a:effectLst/>
              <a:latin typeface="Times New Roman" panose="02020603050405020304" pitchFamily="18" charset="0"/>
              <a:ea typeface="Times New Roman" panose="02020603050405020304" pitchFamily="18" charset="0"/>
            </a:endParaRPr>
          </a:p>
          <a:p>
            <a:pPr algn="just">
              <a:tabLst>
                <a:tab pos="180340" algn="l"/>
              </a:tabLst>
            </a:pPr>
            <a:r>
              <a:rPr lang="uk-UA" sz="1600" i="1" dirty="0">
                <a:effectLst/>
                <a:latin typeface="Times New Roman" panose="02020603050405020304" pitchFamily="18" charset="0"/>
                <a:ea typeface="Times New Roman" panose="02020603050405020304" pitchFamily="18" charset="0"/>
              </a:rPr>
              <a:t>(</a:t>
            </a:r>
            <a:r>
              <a:rPr lang="en" sz="1600" i="1" noProof="0" dirty="0">
                <a:effectLst/>
                <a:latin typeface="Times New Roman" panose="02020603050405020304" pitchFamily="18" charset="0"/>
                <a:ea typeface="Times New Roman" panose="02020603050405020304" pitchFamily="18" charset="0"/>
              </a:rPr>
              <a:t>is </a:t>
            </a:r>
            <a:r>
              <a:rPr lang="en" sz="1600" i="1" noProof="0" dirty="0">
                <a:latin typeface="Times New Roman" panose="02020603050405020304" pitchFamily="18" charset="0"/>
                <a:cs typeface="Times New Roman" panose="02020603050405020304" pitchFamily="18" charset="0"/>
              </a:rPr>
              <a:t>an adapted global </a:t>
            </a:r>
            <a:r>
              <a:rPr kumimoji="0" lang="en" sz="16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Clean award Energy Ministry Energy Management Leadership Awards</a:t>
            </a:r>
            <a:r>
              <a:rPr lang="uk-UA" sz="1600" i="1" dirty="0">
                <a:latin typeface="Times New Roman" panose="02020603050405020304" pitchFamily="18" charset="0"/>
                <a:ea typeface="Times New Roman" panose="02020603050405020304" pitchFamily="18" charset="0"/>
              </a:rPr>
              <a:t>)</a:t>
            </a:r>
            <a:endParaRPr lang="uk-UA" sz="1600" i="1" dirty="0">
              <a:effectLst/>
              <a:latin typeface="Times New Roman" panose="02020603050405020304" pitchFamily="18" charset="0"/>
              <a:ea typeface="Times New Roman" panose="02020603050405020304" pitchFamily="18" charset="0"/>
            </a:endParaRPr>
          </a:p>
        </p:txBody>
      </p:sp>
      <p:sp>
        <p:nvSpPr>
          <p:cNvPr id="23" name="TextBox 22">
            <a:extLst>
              <a:ext uri="{FF2B5EF4-FFF2-40B4-BE49-F238E27FC236}">
                <a16:creationId xmlns:a16="http://schemas.microsoft.com/office/drawing/2014/main" id="{DC0BB69C-3DAF-4778-AE77-188694B340C3}"/>
              </a:ext>
            </a:extLst>
          </p:cNvPr>
          <p:cNvSpPr txBox="1"/>
          <p:nvPr/>
        </p:nvSpPr>
        <p:spPr>
          <a:xfrm>
            <a:off x="5330384" y="755192"/>
            <a:ext cx="6506816" cy="1323439"/>
          </a:xfrm>
          <a:prstGeom prst="rect">
            <a:avLst/>
          </a:prstGeom>
          <a:noFill/>
        </p:spPr>
        <p:txBody>
          <a:bodyPr wrap="square">
            <a:spAutoFit/>
          </a:bodyPr>
          <a:lstStyle/>
          <a:p>
            <a:pPr algn="just"/>
            <a:r>
              <a:rPr lang="en-US" sz="2000" i="1" dirty="0">
                <a:latin typeface="Times New Roman" panose="02020603050405020304" pitchFamily="18" charset="0"/>
                <a:cs typeface="Times New Roman" panose="02020603050405020304" pitchFamily="18" charset="0"/>
              </a:rPr>
              <a:t>This booklet showcases leading Ukrainian enterprises and highlights the business benefits achieved through</a:t>
            </a:r>
            <a:r>
              <a:rPr lang="uk-UA" sz="2000" i="1"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the implementation of ISO 50001 energy management systems and other energy efficiency measures.</a:t>
            </a:r>
            <a:endParaRPr lang="uk-UA" sz="2000" i="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BFCE8D3C-87AD-4249-8E8F-DD0AE5D9BDF9}"/>
              </a:ext>
            </a:extLst>
          </p:cNvPr>
          <p:cNvSpPr txBox="1"/>
          <p:nvPr/>
        </p:nvSpPr>
        <p:spPr>
          <a:xfrm>
            <a:off x="512954" y="6347252"/>
            <a:ext cx="9744966" cy="369332"/>
          </a:xfrm>
          <a:prstGeom prst="rect">
            <a:avLst/>
          </a:prstGeom>
          <a:noFill/>
        </p:spPr>
        <p:txBody>
          <a:bodyPr wrap="square">
            <a:spAutoFit/>
          </a:bodyPr>
          <a:lstStyle/>
          <a:p>
            <a:pPr algn="just">
              <a:spcAft>
                <a:spcPts val="600"/>
              </a:spcAft>
            </a:pPr>
            <a:r>
              <a:rPr lang="en-US" sz="1800" b="1" dirty="0">
                <a:effectLst/>
                <a:latin typeface="Times New Roman" panose="02020603050405020304" pitchFamily="18" charset="0"/>
                <a:ea typeface="Calibri" panose="020F0502020204030204" pitchFamily="34" charset="0"/>
              </a:rPr>
              <a:t>Detailed information about the Award is available on the website </a:t>
            </a:r>
            <a:r>
              <a:rPr lang="uk-UA" sz="1800" b="1" u="sng" dirty="0">
                <a:solidFill>
                  <a:srgbClr val="467886"/>
                </a:solidFill>
                <a:effectLst/>
                <a:latin typeface="Times New Roman" panose="02020603050405020304" pitchFamily="18" charset="0"/>
                <a:ea typeface="Calibri" panose="020F0502020204030204" pitchFamily="34" charset="0"/>
                <a:hlinkClick r:id="rId3"/>
              </a:rPr>
              <a:t>www.enms-award.com.ua/uk/</a:t>
            </a:r>
            <a:endParaRPr lang="uk-UA" sz="18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54B23B9B-0326-404F-9D04-E5BD6247FF37}"/>
              </a:ext>
            </a:extLst>
          </p:cNvPr>
          <p:cNvSpPr txBox="1"/>
          <p:nvPr/>
        </p:nvSpPr>
        <p:spPr>
          <a:xfrm>
            <a:off x="561539" y="3441583"/>
            <a:ext cx="11068921" cy="1015663"/>
          </a:xfrm>
          <a:prstGeom prst="rect">
            <a:avLst/>
          </a:prstGeom>
          <a:noFill/>
        </p:spPr>
        <p:txBody>
          <a:bodyPr wrap="square">
            <a:spAutoFit/>
          </a:bodyPr>
          <a:lstStyle/>
          <a:p>
            <a:pPr algn="just"/>
            <a:r>
              <a:rPr lang="en-US" sz="2000" dirty="0">
                <a:latin typeface="Times New Roman" panose="02020603050405020304" pitchFamily="18" charset="0"/>
                <a:cs typeface="Times New Roman" panose="02020603050405020304" pitchFamily="18" charset="0"/>
              </a:rPr>
              <a:t>The award is implemented by the </a:t>
            </a:r>
            <a:r>
              <a:rPr lang="en-US" sz="2000" b="1" dirty="0">
                <a:latin typeface="Times New Roman" panose="02020603050405020304" pitchFamily="18" charset="0"/>
                <a:cs typeface="Times New Roman" panose="02020603050405020304" pitchFamily="18" charset="0"/>
              </a:rPr>
              <a:t>European-Ukrainian Energy Agency </a:t>
            </a:r>
            <a:r>
              <a:rPr lang="en-US" sz="2000" dirty="0">
                <a:latin typeface="Times New Roman" panose="02020603050405020304" pitchFamily="18" charset="0"/>
                <a:cs typeface="Times New Roman" panose="02020603050405020304" pitchFamily="18" charset="0"/>
              </a:rPr>
              <a:t>with the support of the United Nations Industrial Development Organization (</a:t>
            </a:r>
            <a:r>
              <a:rPr lang="en-US" sz="2000" b="1" dirty="0">
                <a:latin typeface="Times New Roman" panose="02020603050405020304" pitchFamily="18" charset="0"/>
                <a:cs typeface="Times New Roman" panose="02020603050405020304" pitchFamily="18" charset="0"/>
              </a:rPr>
              <a:t>UNIDO</a:t>
            </a:r>
            <a:r>
              <a:rPr lang="en-US" sz="2000" dirty="0">
                <a:latin typeface="Times New Roman" panose="02020603050405020304" pitchFamily="18" charset="0"/>
                <a:cs typeface="Times New Roman" panose="02020603050405020304" pitchFamily="18" charset="0"/>
              </a:rPr>
              <a:t>) Project </a:t>
            </a:r>
            <a:r>
              <a:rPr lang="uk-UA"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Introduction of Energy Management System Standard in Ukrainian Industry</a:t>
            </a:r>
            <a:r>
              <a:rPr lang="uk-UA"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funded by the </a:t>
            </a:r>
            <a:r>
              <a:rPr lang="en-US" sz="2000" b="1" dirty="0">
                <a:latin typeface="Times New Roman" panose="02020603050405020304" pitchFamily="18" charset="0"/>
                <a:cs typeface="Times New Roman" panose="02020603050405020304" pitchFamily="18" charset="0"/>
              </a:rPr>
              <a:t>Global Environment Facility.</a:t>
            </a:r>
            <a:endParaRPr lang="uk-UA" sz="2000" b="1" dirty="0">
              <a:latin typeface="Times New Roman" panose="02020603050405020304" pitchFamily="18" charset="0"/>
              <a:cs typeface="Times New Roman" panose="02020603050405020304" pitchFamily="18" charset="0"/>
            </a:endParaRPr>
          </a:p>
        </p:txBody>
      </p:sp>
      <p:pic>
        <p:nvPicPr>
          <p:cNvPr id="27" name="Рисунок 26">
            <a:extLst>
              <a:ext uri="{FF2B5EF4-FFF2-40B4-BE49-F238E27FC236}">
                <a16:creationId xmlns:a16="http://schemas.microsoft.com/office/drawing/2014/main" id="{900BCB18-586F-47BB-854B-1037B9AC6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2574" y="4707183"/>
            <a:ext cx="1902693" cy="1618091"/>
          </a:xfrm>
          <a:prstGeom prst="rect">
            <a:avLst/>
          </a:prstGeom>
        </p:spPr>
      </p:pic>
      <p:pic>
        <p:nvPicPr>
          <p:cNvPr id="28" name="image1.jpg" descr="A blue and green logo&#10;&#10;Description automatically generated">
            <a:extLst>
              <a:ext uri="{FF2B5EF4-FFF2-40B4-BE49-F238E27FC236}">
                <a16:creationId xmlns:a16="http://schemas.microsoft.com/office/drawing/2014/main" id="{BD4CEAFE-4CE3-4C0D-9D5C-AB577DC90570}"/>
              </a:ext>
            </a:extLst>
          </p:cNvPr>
          <p:cNvPicPr/>
          <p:nvPr/>
        </p:nvPicPr>
        <p:blipFill>
          <a:blip r:embed="rId5"/>
          <a:srcRect/>
          <a:stretch>
            <a:fillRect/>
          </a:stretch>
        </p:blipFill>
        <p:spPr>
          <a:xfrm>
            <a:off x="642551" y="4707183"/>
            <a:ext cx="1748762" cy="1148996"/>
          </a:xfrm>
          <a:prstGeom prst="rect">
            <a:avLst/>
          </a:prstGeom>
          <a:ln/>
        </p:spPr>
      </p:pic>
      <p:pic>
        <p:nvPicPr>
          <p:cNvPr id="12" name="Рисунок 11">
            <a:extLst>
              <a:ext uri="{FF2B5EF4-FFF2-40B4-BE49-F238E27FC236}">
                <a16:creationId xmlns:a16="http://schemas.microsoft.com/office/drawing/2014/main" id="{7B4168DF-2258-4D93-AAE5-5DD167A6D4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6305" y="4829319"/>
            <a:ext cx="1177245" cy="1569660"/>
          </a:xfrm>
          <a:prstGeom prst="rect">
            <a:avLst/>
          </a:prstGeom>
        </p:spPr>
      </p:pic>
    </p:spTree>
    <p:extLst>
      <p:ext uri="{BB962C8B-B14F-4D97-AF65-F5344CB8AC3E}">
        <p14:creationId xmlns:p14="http://schemas.microsoft.com/office/powerpoint/2010/main" val="511925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8">
            <a:extLst>
              <a:ext uri="{FF2B5EF4-FFF2-40B4-BE49-F238E27FC236}">
                <a16:creationId xmlns:a16="http://schemas.microsoft.com/office/drawing/2014/main" id="{5AC41A69-69B1-4690-ABEC-E8693D49C4B4}"/>
              </a:ext>
            </a:extLst>
          </p:cNvPr>
          <p:cNvSpPr/>
          <p:nvPr/>
        </p:nvSpPr>
        <p:spPr>
          <a:xfrm>
            <a:off x="259643" y="2776786"/>
            <a:ext cx="11614305" cy="36788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atin typeface="Times New Roman" panose="02020603050405020304" pitchFamily="18" charset="0"/>
              <a:cs typeface="Times New Roman" panose="02020603050405020304" pitchFamily="18" charset="0"/>
            </a:endParaRPr>
          </a:p>
        </p:txBody>
      </p:sp>
      <p:grpSp>
        <p:nvGrpSpPr>
          <p:cNvPr id="4" name="Групувати 3">
            <a:extLst>
              <a:ext uri="{FF2B5EF4-FFF2-40B4-BE49-F238E27FC236}">
                <a16:creationId xmlns:a16="http://schemas.microsoft.com/office/drawing/2014/main" id="{9880BDBE-7869-421C-B4AB-C0A708495A48}"/>
              </a:ext>
            </a:extLst>
          </p:cNvPr>
          <p:cNvGrpSpPr/>
          <p:nvPr/>
        </p:nvGrpSpPr>
        <p:grpSpPr>
          <a:xfrm>
            <a:off x="259643" y="311689"/>
            <a:ext cx="4230392" cy="1305076"/>
            <a:chOff x="-26266" y="102654"/>
            <a:chExt cx="4230392" cy="1305076"/>
          </a:xfrm>
        </p:grpSpPr>
        <p:pic>
          <p:nvPicPr>
            <p:cNvPr id="5" name="Picture 4" descr="Text&#10;&#10;Description automatically generated">
              <a:extLst>
                <a:ext uri="{FF2B5EF4-FFF2-40B4-BE49-F238E27FC236}">
                  <a16:creationId xmlns:a16="http://schemas.microsoft.com/office/drawing/2014/main" id="{F88AAD84-D6F3-47F0-A195-6B30AE7FC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28839AC9-17ED-4712-AD06-1D380115A15D}"/>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8" name="TextBox 7">
            <a:extLst>
              <a:ext uri="{FF2B5EF4-FFF2-40B4-BE49-F238E27FC236}">
                <a16:creationId xmlns:a16="http://schemas.microsoft.com/office/drawing/2014/main" id="{31D308C4-C65D-4CA9-BD4E-D6A6C836478B}"/>
              </a:ext>
            </a:extLst>
          </p:cNvPr>
          <p:cNvSpPr txBox="1"/>
          <p:nvPr/>
        </p:nvSpPr>
        <p:spPr>
          <a:xfrm>
            <a:off x="400112" y="1873610"/>
            <a:ext cx="8730636" cy="646331"/>
          </a:xfrm>
          <a:prstGeom prst="rect">
            <a:avLst/>
          </a:prstGeom>
          <a:noFill/>
        </p:spPr>
        <p:txBody>
          <a:bodyPr wrap="square">
            <a:spAutoFit/>
          </a:bodyPr>
          <a:lstStyle/>
          <a:p>
            <a:r>
              <a:rPr lang="en-AU" sz="3600" b="1" dirty="0" err="1">
                <a:effectLst/>
                <a:latin typeface="Times New Roman" panose="02020603050405020304" pitchFamily="18" charset="0"/>
                <a:ea typeface="Calibri" panose="020F0502020204030204" pitchFamily="34" charset="0"/>
                <a:cs typeface="Times New Roman" panose="02020603050405020304" pitchFamily="18" charset="0"/>
              </a:rPr>
              <a:t>Khorol</a:t>
            </a:r>
            <a:r>
              <a:rPr lang="en-AU" sz="3600" b="1" dirty="0">
                <a:effectLst/>
                <a:latin typeface="Times New Roman" panose="02020603050405020304" pitchFamily="18" charset="0"/>
                <a:ea typeface="Calibri" panose="020F0502020204030204" pitchFamily="34" charset="0"/>
                <a:cs typeface="Times New Roman" panose="02020603050405020304" pitchFamily="18" charset="0"/>
              </a:rPr>
              <a:t> Mechanical Plant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GB" sz="3600" b="1" noProof="0" dirty="0">
                <a:effectLst/>
                <a:latin typeface="Times New Roman" panose="02020603050405020304" pitchFamily="18" charset="0"/>
                <a:ea typeface="Calibri" panose="020F0502020204030204" pitchFamily="34" charset="0"/>
                <a:cs typeface="Times New Roman" panose="02020603050405020304" pitchFamily="18" charset="0"/>
              </a:rPr>
              <a:t>PrJSC</a:t>
            </a:r>
            <a:endParaRPr lang="uk-UA" sz="3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9CBEB58-9EB7-4335-9181-405E4FEB9238}"/>
              </a:ext>
            </a:extLst>
          </p:cNvPr>
          <p:cNvSpPr txBox="1"/>
          <p:nvPr/>
        </p:nvSpPr>
        <p:spPr>
          <a:xfrm>
            <a:off x="7977809" y="693435"/>
            <a:ext cx="3776870" cy="923330"/>
          </a:xfrm>
          <a:prstGeom prst="rect">
            <a:avLst/>
          </a:prstGeom>
          <a:noFill/>
        </p:spPr>
        <p:txBody>
          <a:bodyPr wrap="square" rtlCol="0">
            <a:spAutoFit/>
          </a:bodyPr>
          <a:lstStyle/>
          <a:p>
            <a:r>
              <a:rPr lang="en-GB" i="1" noProof="0" dirty="0">
                <a:latin typeface="Times New Roman" panose="02020603050405020304" pitchFamily="18" charset="0"/>
                <a:cs typeface="Times New Roman" panose="02020603050405020304" pitchFamily="18" charset="0"/>
              </a:rPr>
              <a:t>Production of agricultural machinery and equipment</a:t>
            </a:r>
          </a:p>
          <a:p>
            <a:r>
              <a:rPr lang="en-GB" i="1" noProof="0" dirty="0">
                <a:latin typeface="Times New Roman" panose="02020603050405020304" pitchFamily="18" charset="0"/>
                <a:cs typeface="Times New Roman" panose="02020603050405020304" pitchFamily="18" charset="0"/>
              </a:rPr>
              <a:t>Ukraine, Khorol</a:t>
            </a:r>
            <a:endParaRPr lang="uk-UA"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0C69801-17CA-4CF3-B98A-045B6ABE3E2B}"/>
              </a:ext>
            </a:extLst>
          </p:cNvPr>
          <p:cNvSpPr txBox="1"/>
          <p:nvPr/>
        </p:nvSpPr>
        <p:spPr>
          <a:xfrm>
            <a:off x="450811" y="4380800"/>
            <a:ext cx="6077182" cy="1323439"/>
          </a:xfrm>
          <a:prstGeom prst="rect">
            <a:avLst/>
          </a:prstGeom>
          <a:noFill/>
        </p:spPr>
        <p:txBody>
          <a:bodyPr wrap="square" rtlCol="0">
            <a:spAutoFit/>
          </a:bodyPr>
          <a:lstStyle/>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Savings</a:t>
            </a:r>
            <a:r>
              <a:rPr lang="uk-UA"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UAH 2,576</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995 over 5 years</a:t>
            </a:r>
            <a:endParaRPr lang="uk-UA" sz="2000" dirty="0">
              <a:latin typeface="Times New Roman" panose="02020603050405020304" pitchFamily="18" charset="0"/>
              <a:cs typeface="Times New Roman" panose="02020603050405020304" pitchFamily="18" charset="0"/>
            </a:endParaRPr>
          </a:p>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Reduction of CO2 emissions</a:t>
            </a:r>
            <a:r>
              <a:rPr lang="uk-UA" sz="2000" dirty="0">
                <a:latin typeface="Times New Roman" panose="02020603050405020304" pitchFamily="18" charset="0"/>
                <a:cs typeface="Times New Roman" panose="02020603050405020304" pitchFamily="18" charset="0"/>
              </a:rPr>
              <a:t>— </a:t>
            </a:r>
            <a:r>
              <a:rPr lang="en-AU" sz="2000" dirty="0">
                <a:latin typeface="Times New Roman" panose="02020603050405020304" pitchFamily="18" charset="0"/>
                <a:cs typeface="Times New Roman" panose="02020603050405020304" pitchFamily="18" charset="0"/>
              </a:rPr>
              <a:t>501 tons</a:t>
            </a:r>
            <a:endParaRPr lang="en-US" sz="2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D60B909-410D-4C7B-945C-B6B7CA5A7DD6}"/>
              </a:ext>
            </a:extLst>
          </p:cNvPr>
          <p:cNvSpPr txBox="1"/>
          <p:nvPr/>
        </p:nvSpPr>
        <p:spPr>
          <a:xfrm>
            <a:off x="450811" y="3001870"/>
            <a:ext cx="6096000" cy="1107996"/>
          </a:xfrm>
          <a:prstGeom prst="rect">
            <a:avLst/>
          </a:prstGeom>
          <a:noFill/>
        </p:spPr>
        <p:txBody>
          <a:bodyPr wrap="square">
            <a:spAutoFit/>
          </a:bodyPr>
          <a:lstStyle/>
          <a:p>
            <a:r>
              <a:rPr lang="en-US" sz="2200" dirty="0">
                <a:effectLst/>
                <a:latin typeface="Times New Roman" panose="02020603050405020304" pitchFamily="18" charset="0"/>
                <a:ea typeface="Calibri" panose="020F0502020204030204" pitchFamily="34" charset="0"/>
                <a:cs typeface="Times New Roman" panose="02020603050405020304" pitchFamily="18" charset="0"/>
              </a:rPr>
              <a:t>Participated in </a:t>
            </a: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EU4Environment</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effectLst/>
                <a:latin typeface="Times New Roman" panose="02020603050405020304" pitchFamily="18" charset="0"/>
                <a:ea typeface="Calibri" panose="020F0502020204030204" pitchFamily="34" charset="0"/>
                <a:cs typeface="Times New Roman" panose="02020603050405020304" pitchFamily="18" charset="0"/>
              </a:rPr>
              <a:t>Programme</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 and</a:t>
            </a:r>
            <a:endParaRPr lang="uk-UA" sz="2200" b="1" dirty="0">
              <a:latin typeface="Times New Roman" panose="02020603050405020304" pitchFamily="18" charset="0"/>
              <a:cs typeface="Times New Roman" panose="02020603050405020304" pitchFamily="18" charset="0"/>
            </a:endParaRPr>
          </a:p>
          <a:p>
            <a:r>
              <a:rPr lang="en-AU" sz="2200" b="1" dirty="0">
                <a:effectLst/>
                <a:latin typeface="Times New Roman" panose="02020603050405020304" pitchFamily="18" charset="0"/>
                <a:ea typeface="Calibri" panose="020F0502020204030204" pitchFamily="34" charset="0"/>
                <a:cs typeface="Times New Roman" panose="02020603050405020304" pitchFamily="18" charset="0"/>
              </a:rPr>
              <a:t>GIZ project </a:t>
            </a: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AU" sz="2200" b="1" dirty="0">
                <a:effectLst/>
                <a:latin typeface="Times New Roman" panose="02020603050405020304" pitchFamily="18" charset="0"/>
                <a:ea typeface="Calibri" panose="020F0502020204030204" pitchFamily="34" charset="0"/>
                <a:cs typeface="Times New Roman" panose="02020603050405020304" pitchFamily="18" charset="0"/>
              </a:rPr>
              <a:t>Consulting enterprises on energy efficiency</a:t>
            </a: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uk-UA" sz="2200" b="1" dirty="0">
              <a:latin typeface="Times New Roman" panose="02020603050405020304" pitchFamily="18" charset="0"/>
              <a:cs typeface="Times New Roman" panose="02020603050405020304" pitchFamily="18" charset="0"/>
            </a:endParaRPr>
          </a:p>
        </p:txBody>
      </p:sp>
      <p:pic>
        <p:nvPicPr>
          <p:cNvPr id="14" name="Picture 24">
            <a:extLst>
              <a:ext uri="{FF2B5EF4-FFF2-40B4-BE49-F238E27FC236}">
                <a16:creationId xmlns:a16="http://schemas.microsoft.com/office/drawing/2014/main" id="{A5456390-A1CF-4AA0-B006-8767D60F459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0862" y="3184239"/>
            <a:ext cx="4680000" cy="2520000"/>
          </a:xfrm>
          <a:prstGeom prst="rect">
            <a:avLst/>
          </a:prstGeom>
          <a:noFill/>
        </p:spPr>
      </p:pic>
    </p:spTree>
    <p:extLst>
      <p:ext uri="{BB962C8B-B14F-4D97-AF65-F5344CB8AC3E}">
        <p14:creationId xmlns:p14="http://schemas.microsoft.com/office/powerpoint/2010/main" val="1259352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8">
            <a:extLst>
              <a:ext uri="{FF2B5EF4-FFF2-40B4-BE49-F238E27FC236}">
                <a16:creationId xmlns:a16="http://schemas.microsoft.com/office/drawing/2014/main" id="{5AC41A69-69B1-4690-ABEC-E8693D49C4B4}"/>
              </a:ext>
            </a:extLst>
          </p:cNvPr>
          <p:cNvSpPr/>
          <p:nvPr/>
        </p:nvSpPr>
        <p:spPr>
          <a:xfrm>
            <a:off x="259643" y="2776786"/>
            <a:ext cx="11614305" cy="36788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atin typeface="Times New Roman" panose="02020603050405020304" pitchFamily="18" charset="0"/>
              <a:cs typeface="Times New Roman" panose="02020603050405020304" pitchFamily="18" charset="0"/>
            </a:endParaRPr>
          </a:p>
        </p:txBody>
      </p:sp>
      <p:grpSp>
        <p:nvGrpSpPr>
          <p:cNvPr id="4" name="Групувати 3">
            <a:extLst>
              <a:ext uri="{FF2B5EF4-FFF2-40B4-BE49-F238E27FC236}">
                <a16:creationId xmlns:a16="http://schemas.microsoft.com/office/drawing/2014/main" id="{9880BDBE-7869-421C-B4AB-C0A708495A48}"/>
              </a:ext>
            </a:extLst>
          </p:cNvPr>
          <p:cNvGrpSpPr/>
          <p:nvPr/>
        </p:nvGrpSpPr>
        <p:grpSpPr>
          <a:xfrm>
            <a:off x="259643" y="311689"/>
            <a:ext cx="4230392" cy="1305076"/>
            <a:chOff x="-26266" y="102654"/>
            <a:chExt cx="4230392" cy="1305076"/>
          </a:xfrm>
        </p:grpSpPr>
        <p:pic>
          <p:nvPicPr>
            <p:cNvPr id="5" name="Picture 4" descr="Text&#10;&#10;Description automatically generated">
              <a:extLst>
                <a:ext uri="{FF2B5EF4-FFF2-40B4-BE49-F238E27FC236}">
                  <a16:creationId xmlns:a16="http://schemas.microsoft.com/office/drawing/2014/main" id="{F88AAD84-D6F3-47F0-A195-6B30AE7FC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28839AC9-17ED-4712-AD06-1D380115A15D}"/>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8" name="TextBox 7">
            <a:extLst>
              <a:ext uri="{FF2B5EF4-FFF2-40B4-BE49-F238E27FC236}">
                <a16:creationId xmlns:a16="http://schemas.microsoft.com/office/drawing/2014/main" id="{31D308C4-C65D-4CA9-BD4E-D6A6C836478B}"/>
              </a:ext>
            </a:extLst>
          </p:cNvPr>
          <p:cNvSpPr txBox="1"/>
          <p:nvPr/>
        </p:nvSpPr>
        <p:spPr>
          <a:xfrm>
            <a:off x="400112" y="1873610"/>
            <a:ext cx="8730636" cy="646331"/>
          </a:xfrm>
          <a:prstGeom prst="rect">
            <a:avLst/>
          </a:prstGeom>
          <a:noFill/>
        </p:spPr>
        <p:txBody>
          <a:bodyPr wrap="square">
            <a:spAutoFit/>
          </a:bodyPr>
          <a:lstStyle/>
          <a:p>
            <a:r>
              <a:rPr lang="en-GB" sz="3600" b="1" noProof="0" dirty="0">
                <a:effectLst/>
                <a:latin typeface="Times New Roman" panose="02020603050405020304" pitchFamily="18" charset="0"/>
                <a:ea typeface="Calibri" panose="020F0502020204030204" pitchFamily="34" charset="0"/>
                <a:cs typeface="Times New Roman" panose="02020603050405020304" pitchFamily="18" charset="0"/>
              </a:rPr>
              <a:t>Pryluky Sewing Factory, PrJSC </a:t>
            </a:r>
          </a:p>
        </p:txBody>
      </p:sp>
      <p:sp>
        <p:nvSpPr>
          <p:cNvPr id="3" name="TextBox 2">
            <a:extLst>
              <a:ext uri="{FF2B5EF4-FFF2-40B4-BE49-F238E27FC236}">
                <a16:creationId xmlns:a16="http://schemas.microsoft.com/office/drawing/2014/main" id="{29CBEB58-9EB7-4335-9181-405E4FEB9238}"/>
              </a:ext>
            </a:extLst>
          </p:cNvPr>
          <p:cNvSpPr txBox="1"/>
          <p:nvPr/>
        </p:nvSpPr>
        <p:spPr>
          <a:xfrm>
            <a:off x="7701967" y="693435"/>
            <a:ext cx="4052712" cy="646331"/>
          </a:xfrm>
          <a:prstGeom prst="rect">
            <a:avLst/>
          </a:prstGeom>
          <a:noFill/>
        </p:spPr>
        <p:txBody>
          <a:bodyPr wrap="square" rtlCol="0">
            <a:spAutoFit/>
          </a:bodyPr>
          <a:lstStyle/>
          <a:p>
            <a:r>
              <a:rPr lang="en" i="1" noProof="0" dirty="0">
                <a:latin typeface="Times New Roman" panose="02020603050405020304" pitchFamily="18" charset="0"/>
                <a:cs typeface="Times New Roman" panose="02020603050405020304" pitchFamily="18" charset="0"/>
              </a:rPr>
              <a:t>Outerwear production</a:t>
            </a:r>
          </a:p>
          <a:p>
            <a:r>
              <a:rPr lang="en" i="1" noProof="0" dirty="0">
                <a:latin typeface="Times New Roman" panose="02020603050405020304" pitchFamily="18" charset="0"/>
                <a:cs typeface="Times New Roman" panose="02020603050405020304" pitchFamily="18" charset="0"/>
              </a:rPr>
              <a:t>Ukraine, Pryluky</a:t>
            </a:r>
          </a:p>
        </p:txBody>
      </p:sp>
      <p:sp>
        <p:nvSpPr>
          <p:cNvPr id="7" name="TextBox 6">
            <a:extLst>
              <a:ext uri="{FF2B5EF4-FFF2-40B4-BE49-F238E27FC236}">
                <a16:creationId xmlns:a16="http://schemas.microsoft.com/office/drawing/2014/main" id="{70C69801-17CA-4CF3-B98A-045B6ABE3E2B}"/>
              </a:ext>
            </a:extLst>
          </p:cNvPr>
          <p:cNvSpPr txBox="1"/>
          <p:nvPr/>
        </p:nvSpPr>
        <p:spPr>
          <a:xfrm>
            <a:off x="450811" y="4380800"/>
            <a:ext cx="6077182" cy="1323439"/>
          </a:xfrm>
          <a:prstGeom prst="rect">
            <a:avLst/>
          </a:prstGeom>
          <a:noFill/>
        </p:spPr>
        <p:txBody>
          <a:bodyPr wrap="square" rtlCol="0">
            <a:spAutoFit/>
          </a:bodyPr>
          <a:lstStyle/>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Savings</a:t>
            </a:r>
            <a:r>
              <a:rPr lang="uk-UA" sz="2000" dirty="0">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UAH 4,376</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956 </a:t>
            </a:r>
            <a:r>
              <a:rPr lang="en-US" sz="2000" dirty="0">
                <a:latin typeface="Times New Roman" panose="02020603050405020304" pitchFamily="18" charset="0"/>
                <a:ea typeface="Calibri" panose="020F0502020204030204" pitchFamily="34" charset="0"/>
                <a:cs typeface="Times New Roman" panose="02020603050405020304" pitchFamily="18" charset="0"/>
              </a:rPr>
              <a:t>over</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 years</a:t>
            </a:r>
            <a:endParaRPr lang="uk-UA" sz="2000" dirty="0">
              <a:latin typeface="Times New Roman" panose="02020603050405020304" pitchFamily="18" charset="0"/>
              <a:cs typeface="Times New Roman" panose="02020603050405020304" pitchFamily="18" charset="0"/>
            </a:endParaRPr>
          </a:p>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Reduction of CO2 emissions</a:t>
            </a:r>
            <a:r>
              <a:rPr lang="uk-UA" sz="2000" dirty="0">
                <a:latin typeface="Times New Roman" panose="02020603050405020304" pitchFamily="18" charset="0"/>
                <a:cs typeface="Times New Roman" panose="02020603050405020304" pitchFamily="18" charset="0"/>
              </a:rPr>
              <a:t>— </a:t>
            </a:r>
            <a:r>
              <a:rPr lang="en-AU" sz="2000" dirty="0">
                <a:latin typeface="Times New Roman" panose="02020603050405020304" pitchFamily="18" charset="0"/>
                <a:cs typeface="Times New Roman" panose="02020603050405020304" pitchFamily="18" charset="0"/>
              </a:rPr>
              <a:t>300 tons</a:t>
            </a:r>
            <a:endParaRPr lang="en-US" sz="2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D60B909-410D-4C7B-945C-B6B7CA5A7DD6}"/>
              </a:ext>
            </a:extLst>
          </p:cNvPr>
          <p:cNvSpPr txBox="1"/>
          <p:nvPr/>
        </p:nvSpPr>
        <p:spPr>
          <a:xfrm>
            <a:off x="450811" y="3001870"/>
            <a:ext cx="6096000" cy="1446550"/>
          </a:xfrm>
          <a:prstGeom prst="rect">
            <a:avLst/>
          </a:prstGeom>
          <a:noFill/>
        </p:spPr>
        <p:txBody>
          <a:bodyPr wrap="square">
            <a:spAutoFit/>
          </a:bodyPr>
          <a:lstStyle/>
          <a:p>
            <a:r>
              <a:rPr lang="en-US" sz="2200" dirty="0">
                <a:effectLst/>
                <a:latin typeface="Times New Roman" panose="02020603050405020304" pitchFamily="18" charset="0"/>
                <a:ea typeface="Calibri" panose="020F0502020204030204" pitchFamily="34" charset="0"/>
                <a:cs typeface="Times New Roman" panose="02020603050405020304" pitchFamily="18" charset="0"/>
              </a:rPr>
              <a:t>Participated in </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Canada-Ukraine Trade and Investment Support Project </a:t>
            </a:r>
            <a:r>
              <a:rPr lang="en-US" sz="2200" b="1" dirty="0">
                <a:latin typeface="Times New Roman" panose="02020603050405020304" pitchFamily="18" charset="0"/>
                <a:ea typeface="Calibri" panose="020F0502020204030204" pitchFamily="34" charset="0"/>
                <a:cs typeface="Times New Roman" panose="02020603050405020304" pitchFamily="18" charset="0"/>
              </a:rPr>
              <a:t>and </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UNIDO Resource – Efficient and Cleaner Production Project</a:t>
            </a:r>
            <a:endParaRPr lang="uk-UA" sz="2200" b="1"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C253F5B5-125A-49E0-9F1E-4361C979A0C0}"/>
              </a:ext>
            </a:extLst>
          </p:cNvPr>
          <p:cNvPicPr/>
          <p:nvPr/>
        </p:nvPicPr>
        <p:blipFill>
          <a:blip r:embed="rId3"/>
          <a:stretch>
            <a:fillRect/>
          </a:stretch>
        </p:blipFill>
        <p:spPr>
          <a:xfrm>
            <a:off x="6851561" y="3356187"/>
            <a:ext cx="4680000" cy="2520000"/>
          </a:xfrm>
          <a:prstGeom prst="rect">
            <a:avLst/>
          </a:prstGeom>
        </p:spPr>
      </p:pic>
    </p:spTree>
    <p:extLst>
      <p:ext uri="{BB962C8B-B14F-4D97-AF65-F5344CB8AC3E}">
        <p14:creationId xmlns:p14="http://schemas.microsoft.com/office/powerpoint/2010/main" val="4063826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8">
            <a:extLst>
              <a:ext uri="{FF2B5EF4-FFF2-40B4-BE49-F238E27FC236}">
                <a16:creationId xmlns:a16="http://schemas.microsoft.com/office/drawing/2014/main" id="{5AC41A69-69B1-4690-ABEC-E8693D49C4B4}"/>
              </a:ext>
            </a:extLst>
          </p:cNvPr>
          <p:cNvSpPr/>
          <p:nvPr/>
        </p:nvSpPr>
        <p:spPr>
          <a:xfrm>
            <a:off x="259643" y="2776786"/>
            <a:ext cx="11614305" cy="36788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atin typeface="Times New Roman" panose="02020603050405020304" pitchFamily="18" charset="0"/>
              <a:cs typeface="Times New Roman" panose="02020603050405020304" pitchFamily="18" charset="0"/>
            </a:endParaRPr>
          </a:p>
        </p:txBody>
      </p:sp>
      <p:grpSp>
        <p:nvGrpSpPr>
          <p:cNvPr id="4" name="Групувати 3">
            <a:extLst>
              <a:ext uri="{FF2B5EF4-FFF2-40B4-BE49-F238E27FC236}">
                <a16:creationId xmlns:a16="http://schemas.microsoft.com/office/drawing/2014/main" id="{9880BDBE-7869-421C-B4AB-C0A708495A48}"/>
              </a:ext>
            </a:extLst>
          </p:cNvPr>
          <p:cNvGrpSpPr/>
          <p:nvPr/>
        </p:nvGrpSpPr>
        <p:grpSpPr>
          <a:xfrm>
            <a:off x="259643" y="311689"/>
            <a:ext cx="4230392" cy="1305076"/>
            <a:chOff x="-26266" y="102654"/>
            <a:chExt cx="4230392" cy="1305076"/>
          </a:xfrm>
        </p:grpSpPr>
        <p:pic>
          <p:nvPicPr>
            <p:cNvPr id="5" name="Picture 4" descr="Text&#10;&#10;Description automatically generated">
              <a:extLst>
                <a:ext uri="{FF2B5EF4-FFF2-40B4-BE49-F238E27FC236}">
                  <a16:creationId xmlns:a16="http://schemas.microsoft.com/office/drawing/2014/main" id="{F88AAD84-D6F3-47F0-A195-6B30AE7FC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28839AC9-17ED-4712-AD06-1D380115A15D}"/>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8" name="TextBox 7">
            <a:extLst>
              <a:ext uri="{FF2B5EF4-FFF2-40B4-BE49-F238E27FC236}">
                <a16:creationId xmlns:a16="http://schemas.microsoft.com/office/drawing/2014/main" id="{31D308C4-C65D-4CA9-BD4E-D6A6C836478B}"/>
              </a:ext>
            </a:extLst>
          </p:cNvPr>
          <p:cNvSpPr txBox="1"/>
          <p:nvPr/>
        </p:nvSpPr>
        <p:spPr>
          <a:xfrm>
            <a:off x="400111" y="1873610"/>
            <a:ext cx="9101697" cy="646331"/>
          </a:xfrm>
          <a:prstGeom prst="rect">
            <a:avLst/>
          </a:prstGeom>
          <a:noFill/>
        </p:spPr>
        <p:txBody>
          <a:bodyPr wrap="square">
            <a:spAutoFit/>
          </a:bodyPr>
          <a:lstStyle/>
          <a:p>
            <a:r>
              <a:rPr lang="en-AU" sz="3600" b="1" dirty="0">
                <a:effectLst/>
                <a:latin typeface="Times New Roman" panose="02020603050405020304" pitchFamily="18" charset="0"/>
                <a:ea typeface="Calibri" panose="020F0502020204030204" pitchFamily="34" charset="0"/>
                <a:cs typeface="Times New Roman" panose="02020603050405020304" pitchFamily="18" charset="0"/>
              </a:rPr>
              <a:t>Trivium Packaging Ukraine, LLC</a:t>
            </a:r>
            <a:endParaRPr lang="uk-UA" sz="3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9CBEB58-9EB7-4335-9181-405E4FEB9238}"/>
              </a:ext>
            </a:extLst>
          </p:cNvPr>
          <p:cNvSpPr txBox="1"/>
          <p:nvPr/>
        </p:nvSpPr>
        <p:spPr>
          <a:xfrm>
            <a:off x="7938053" y="693435"/>
            <a:ext cx="3776870" cy="923330"/>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Production of lightweight metal packaging materials</a:t>
            </a:r>
            <a:endParaRPr lang="uk-UA"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Ukraine, </a:t>
            </a:r>
            <a:r>
              <a:rPr lang="en-US" i="1" dirty="0" err="1">
                <a:latin typeface="Times New Roman" panose="02020603050405020304" pitchFamily="18" charset="0"/>
                <a:cs typeface="Times New Roman" panose="02020603050405020304" pitchFamily="18" charset="0"/>
              </a:rPr>
              <a:t>Bila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Tserkva</a:t>
            </a:r>
            <a:endParaRPr lang="uk-UA"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0C69801-17CA-4CF3-B98A-045B6ABE3E2B}"/>
              </a:ext>
            </a:extLst>
          </p:cNvPr>
          <p:cNvSpPr txBox="1"/>
          <p:nvPr/>
        </p:nvSpPr>
        <p:spPr>
          <a:xfrm>
            <a:off x="431992" y="4274378"/>
            <a:ext cx="6077182" cy="1323439"/>
          </a:xfrm>
          <a:prstGeom prst="rect">
            <a:avLst/>
          </a:prstGeom>
          <a:noFill/>
        </p:spPr>
        <p:txBody>
          <a:bodyPr wrap="square" rtlCol="0">
            <a:spAutoFit/>
          </a:bodyPr>
          <a:lstStyle/>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Savings</a:t>
            </a:r>
            <a:r>
              <a:rPr lang="uk-UA"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UAH 5 million over 4 years</a:t>
            </a:r>
            <a:endParaRPr lang="uk-UA" sz="2000" dirty="0">
              <a:latin typeface="Times New Roman" panose="02020603050405020304" pitchFamily="18" charset="0"/>
              <a:cs typeface="Times New Roman" panose="02020603050405020304" pitchFamily="18" charset="0"/>
            </a:endParaRPr>
          </a:p>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Reduction of CO2 emissions</a:t>
            </a:r>
            <a:r>
              <a:rPr lang="uk-UA" sz="2000" dirty="0">
                <a:latin typeface="Times New Roman" panose="02020603050405020304" pitchFamily="18" charset="0"/>
                <a:cs typeface="Times New Roman" panose="02020603050405020304" pitchFamily="18" charset="0"/>
              </a:rPr>
              <a:t>— </a:t>
            </a:r>
            <a:r>
              <a:rPr lang="en-AU" sz="2000" dirty="0">
                <a:latin typeface="Times New Roman" panose="02020603050405020304" pitchFamily="18" charset="0"/>
                <a:cs typeface="Times New Roman" panose="02020603050405020304" pitchFamily="18" charset="0"/>
              </a:rPr>
              <a:t>795.5 tons</a:t>
            </a:r>
            <a:endParaRPr lang="en-US" sz="2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D60B909-410D-4C7B-945C-B6B7CA5A7DD6}"/>
              </a:ext>
            </a:extLst>
          </p:cNvPr>
          <p:cNvSpPr txBox="1"/>
          <p:nvPr/>
        </p:nvSpPr>
        <p:spPr>
          <a:xfrm>
            <a:off x="450811" y="3001870"/>
            <a:ext cx="6096000" cy="1107996"/>
          </a:xfrm>
          <a:prstGeom prst="rect">
            <a:avLst/>
          </a:prstGeom>
          <a:noFill/>
        </p:spPr>
        <p:txBody>
          <a:bodyPr wrap="square">
            <a:spAutoFit/>
          </a:bodyPr>
          <a:lstStyle/>
          <a:p>
            <a:r>
              <a:rPr lang="en-US" sz="2200" dirty="0">
                <a:effectLst/>
                <a:latin typeface="Times New Roman" panose="02020603050405020304" pitchFamily="18" charset="0"/>
                <a:ea typeface="Calibri" panose="020F0502020204030204" pitchFamily="34" charset="0"/>
                <a:cs typeface="Times New Roman" panose="02020603050405020304" pitchFamily="18" charset="0"/>
              </a:rPr>
              <a:t>Participated in </a:t>
            </a:r>
            <a:r>
              <a:rPr lang="en-US" sz="2200" b="1" dirty="0">
                <a:latin typeface="Times New Roman" panose="02020603050405020304" pitchFamily="18" charset="0"/>
                <a:cs typeface="Times New Roman" panose="02020603050405020304" pitchFamily="18" charset="0"/>
              </a:rPr>
              <a:t>UNIDO Industrial Capacity Building, Policy and Diagnostics for Ukraine’s Green Recovery Project </a:t>
            </a:r>
            <a:endParaRPr lang="uk-UA" sz="2200" b="1" dirty="0">
              <a:latin typeface="Times New Roman" panose="02020603050405020304" pitchFamily="18" charset="0"/>
              <a:cs typeface="Times New Roman" panose="02020603050405020304" pitchFamily="18" charset="0"/>
            </a:endParaRPr>
          </a:p>
        </p:txBody>
      </p:sp>
      <p:pic>
        <p:nvPicPr>
          <p:cNvPr id="16" name="Picture 4" descr="A large warehouse with a lot of equipment&#10;&#10;Description automatically generated with medium confidence">
            <a:extLst>
              <a:ext uri="{FF2B5EF4-FFF2-40B4-BE49-F238E27FC236}">
                <a16:creationId xmlns:a16="http://schemas.microsoft.com/office/drawing/2014/main" id="{2FF1A578-E042-48A1-A555-DAB680F205D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737979" y="3356187"/>
            <a:ext cx="4680000" cy="2520000"/>
          </a:xfrm>
          <a:prstGeom prst="rect">
            <a:avLst/>
          </a:prstGeom>
        </p:spPr>
      </p:pic>
    </p:spTree>
    <p:extLst>
      <p:ext uri="{BB962C8B-B14F-4D97-AF65-F5344CB8AC3E}">
        <p14:creationId xmlns:p14="http://schemas.microsoft.com/office/powerpoint/2010/main" val="1831289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8">
            <a:extLst>
              <a:ext uri="{FF2B5EF4-FFF2-40B4-BE49-F238E27FC236}">
                <a16:creationId xmlns:a16="http://schemas.microsoft.com/office/drawing/2014/main" id="{5AC41A69-69B1-4690-ABEC-E8693D49C4B4}"/>
              </a:ext>
            </a:extLst>
          </p:cNvPr>
          <p:cNvSpPr/>
          <p:nvPr/>
        </p:nvSpPr>
        <p:spPr>
          <a:xfrm>
            <a:off x="259643" y="2695229"/>
            <a:ext cx="11614305" cy="36788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atin typeface="Times New Roman" panose="02020603050405020304" pitchFamily="18" charset="0"/>
              <a:cs typeface="Times New Roman" panose="02020603050405020304" pitchFamily="18" charset="0"/>
            </a:endParaRPr>
          </a:p>
        </p:txBody>
      </p:sp>
      <p:grpSp>
        <p:nvGrpSpPr>
          <p:cNvPr id="4" name="Групувати 3">
            <a:extLst>
              <a:ext uri="{FF2B5EF4-FFF2-40B4-BE49-F238E27FC236}">
                <a16:creationId xmlns:a16="http://schemas.microsoft.com/office/drawing/2014/main" id="{9880BDBE-7869-421C-B4AB-C0A708495A48}"/>
              </a:ext>
            </a:extLst>
          </p:cNvPr>
          <p:cNvGrpSpPr/>
          <p:nvPr/>
        </p:nvGrpSpPr>
        <p:grpSpPr>
          <a:xfrm>
            <a:off x="259643" y="311689"/>
            <a:ext cx="4230392" cy="1305076"/>
            <a:chOff x="-26266" y="102654"/>
            <a:chExt cx="4230392" cy="1305076"/>
          </a:xfrm>
        </p:grpSpPr>
        <p:pic>
          <p:nvPicPr>
            <p:cNvPr id="5" name="Picture 4" descr="Text&#10;&#10;Description automatically generated">
              <a:extLst>
                <a:ext uri="{FF2B5EF4-FFF2-40B4-BE49-F238E27FC236}">
                  <a16:creationId xmlns:a16="http://schemas.microsoft.com/office/drawing/2014/main" id="{F88AAD84-D6F3-47F0-A195-6B30AE7FC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28839AC9-17ED-4712-AD06-1D380115A15D}"/>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8" name="TextBox 7">
            <a:extLst>
              <a:ext uri="{FF2B5EF4-FFF2-40B4-BE49-F238E27FC236}">
                <a16:creationId xmlns:a16="http://schemas.microsoft.com/office/drawing/2014/main" id="{31D308C4-C65D-4CA9-BD4E-D6A6C836478B}"/>
              </a:ext>
            </a:extLst>
          </p:cNvPr>
          <p:cNvSpPr txBox="1"/>
          <p:nvPr/>
        </p:nvSpPr>
        <p:spPr>
          <a:xfrm>
            <a:off x="1102478" y="1873610"/>
            <a:ext cx="5677767" cy="646331"/>
          </a:xfrm>
          <a:prstGeom prst="rect">
            <a:avLst/>
          </a:prstGeom>
          <a:noFill/>
        </p:spPr>
        <p:txBody>
          <a:bodyPr wrap="square">
            <a:spAutoFit/>
          </a:bodyPr>
          <a:lstStyle/>
          <a:p>
            <a:r>
              <a:rPr lang="en-AU" sz="3600" b="1" dirty="0">
                <a:effectLst/>
                <a:latin typeface="Times New Roman" panose="02020603050405020304" pitchFamily="18" charset="0"/>
                <a:ea typeface="Calibri" panose="020F0502020204030204" pitchFamily="34" charset="0"/>
                <a:cs typeface="Times New Roman" panose="02020603050405020304" pitchFamily="18" charset="0"/>
              </a:rPr>
              <a:t>Agro Kar Ukraine, LLC</a:t>
            </a:r>
            <a:endParaRPr lang="uk-UA" sz="3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9CBEB58-9EB7-4335-9181-405E4FEB9238}"/>
              </a:ext>
            </a:extLst>
          </p:cNvPr>
          <p:cNvSpPr txBox="1"/>
          <p:nvPr/>
        </p:nvSpPr>
        <p:spPr>
          <a:xfrm>
            <a:off x="8594371" y="762275"/>
            <a:ext cx="3095776" cy="646331"/>
          </a:xfrm>
          <a:prstGeom prst="rect">
            <a:avLst/>
          </a:prstGeom>
          <a:noFill/>
        </p:spPr>
        <p:txBody>
          <a:bodyPr wrap="square" rtlCol="0">
            <a:spAutoFit/>
          </a:bodyPr>
          <a:lstStyle/>
          <a:p>
            <a:r>
              <a:rPr lang="en" i="1" noProof="0" dirty="0">
                <a:latin typeface="Times New Roman" panose="02020603050405020304" pitchFamily="18" charset="0"/>
                <a:cs typeface="Times New Roman" panose="02020603050405020304" pitchFamily="18" charset="0"/>
              </a:rPr>
              <a:t>Engineering</a:t>
            </a:r>
          </a:p>
          <a:p>
            <a:r>
              <a:rPr lang="en" i="1" noProof="0" dirty="0">
                <a:latin typeface="Times New Roman" panose="02020603050405020304" pitchFamily="18" charset="0"/>
                <a:cs typeface="Times New Roman" panose="02020603050405020304" pitchFamily="18" charset="0"/>
              </a:rPr>
              <a:t>Ukraine, Kropyvnytskyi</a:t>
            </a:r>
          </a:p>
        </p:txBody>
      </p:sp>
      <p:sp>
        <p:nvSpPr>
          <p:cNvPr id="7" name="TextBox 6">
            <a:extLst>
              <a:ext uri="{FF2B5EF4-FFF2-40B4-BE49-F238E27FC236}">
                <a16:creationId xmlns:a16="http://schemas.microsoft.com/office/drawing/2014/main" id="{70C69801-17CA-4CF3-B98A-045B6ABE3E2B}"/>
              </a:ext>
            </a:extLst>
          </p:cNvPr>
          <p:cNvSpPr txBox="1"/>
          <p:nvPr/>
        </p:nvSpPr>
        <p:spPr>
          <a:xfrm>
            <a:off x="469629" y="4073050"/>
            <a:ext cx="6077182" cy="1323439"/>
          </a:xfrm>
          <a:prstGeom prst="rect">
            <a:avLst/>
          </a:prstGeom>
          <a:noFill/>
        </p:spPr>
        <p:txBody>
          <a:bodyPr wrap="square" rtlCol="0">
            <a:spAutoFit/>
          </a:bodyPr>
          <a:lstStyle/>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Savings</a:t>
            </a:r>
            <a:r>
              <a:rPr lang="uk-UA"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UAH 609.0 thousand per year</a:t>
            </a:r>
            <a:endParaRPr lang="uk-UA" sz="2000" dirty="0">
              <a:latin typeface="Times New Roman" panose="02020603050405020304" pitchFamily="18" charset="0"/>
              <a:cs typeface="Times New Roman" panose="02020603050405020304" pitchFamily="18" charset="0"/>
            </a:endParaRPr>
          </a:p>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Reduction of CO2 emissions </a:t>
            </a:r>
            <a:r>
              <a:rPr lang="uk-UA" sz="2000" dirty="0">
                <a:latin typeface="Times New Roman" panose="02020603050405020304" pitchFamily="18" charset="0"/>
                <a:cs typeface="Times New Roman" panose="02020603050405020304" pitchFamily="18" charset="0"/>
              </a:rPr>
              <a:t>— </a:t>
            </a:r>
            <a:r>
              <a:rPr lang="en-AU" sz="2000" dirty="0">
                <a:latin typeface="Times New Roman" panose="02020603050405020304" pitchFamily="18" charset="0"/>
                <a:cs typeface="Times New Roman" panose="02020603050405020304" pitchFamily="18" charset="0"/>
              </a:rPr>
              <a:t>42.5 tons</a:t>
            </a:r>
            <a:endParaRPr lang="en-US" sz="2000" dirty="0">
              <a:latin typeface="Times New Roman" panose="02020603050405020304" pitchFamily="18" charset="0"/>
              <a:cs typeface="Times New Roman" panose="02020603050405020304" pitchFamily="18" charset="0"/>
            </a:endParaRPr>
          </a:p>
        </p:txBody>
      </p:sp>
      <p:pic>
        <p:nvPicPr>
          <p:cNvPr id="11" name="Picture 6" descr="IMG_1061">
            <a:extLst>
              <a:ext uri="{FF2B5EF4-FFF2-40B4-BE49-F238E27FC236}">
                <a16:creationId xmlns:a16="http://schemas.microsoft.com/office/drawing/2014/main" id="{8A6BE267-6C94-460A-AB9A-0A4B87FDBFDE}"/>
              </a:ext>
            </a:extLst>
          </p:cNvPr>
          <p:cNvPicPr/>
          <p:nvPr/>
        </p:nvPicPr>
        <p:blipFill rotWithShape="1">
          <a:blip r:embed="rId3"/>
          <a:srcRect b="12841"/>
          <a:stretch/>
        </p:blipFill>
        <p:spPr bwMode="auto">
          <a:xfrm>
            <a:off x="7368209" y="3173815"/>
            <a:ext cx="3917289" cy="2696623"/>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FA855132-F44C-4A26-BB99-70110DC5D8E6}"/>
              </a:ext>
            </a:extLst>
          </p:cNvPr>
          <p:cNvSpPr txBox="1"/>
          <p:nvPr/>
        </p:nvSpPr>
        <p:spPr>
          <a:xfrm>
            <a:off x="450811" y="3001870"/>
            <a:ext cx="6096000"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Self-started Energy Efficiency </a:t>
            </a:r>
            <a:r>
              <a:rPr lang="en-US" sz="2400" b="1" dirty="0" err="1">
                <a:latin typeface="Times New Roman" panose="02020603050405020304" pitchFamily="18" charset="0"/>
                <a:cs typeface="Times New Roman" panose="02020603050405020304" pitchFamily="18" charset="0"/>
              </a:rPr>
              <a:t>programme</a:t>
            </a:r>
            <a:endParaRPr lang="uk-UA"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29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8">
            <a:extLst>
              <a:ext uri="{FF2B5EF4-FFF2-40B4-BE49-F238E27FC236}">
                <a16:creationId xmlns:a16="http://schemas.microsoft.com/office/drawing/2014/main" id="{5AC41A69-69B1-4690-ABEC-E8693D49C4B4}"/>
              </a:ext>
            </a:extLst>
          </p:cNvPr>
          <p:cNvSpPr/>
          <p:nvPr/>
        </p:nvSpPr>
        <p:spPr>
          <a:xfrm>
            <a:off x="259643" y="2776786"/>
            <a:ext cx="11614305" cy="36788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atin typeface="Times New Roman" panose="02020603050405020304" pitchFamily="18" charset="0"/>
              <a:cs typeface="Times New Roman" panose="02020603050405020304" pitchFamily="18" charset="0"/>
            </a:endParaRPr>
          </a:p>
        </p:txBody>
      </p:sp>
      <p:grpSp>
        <p:nvGrpSpPr>
          <p:cNvPr id="4" name="Групувати 3">
            <a:extLst>
              <a:ext uri="{FF2B5EF4-FFF2-40B4-BE49-F238E27FC236}">
                <a16:creationId xmlns:a16="http://schemas.microsoft.com/office/drawing/2014/main" id="{9880BDBE-7869-421C-B4AB-C0A708495A48}"/>
              </a:ext>
            </a:extLst>
          </p:cNvPr>
          <p:cNvGrpSpPr/>
          <p:nvPr/>
        </p:nvGrpSpPr>
        <p:grpSpPr>
          <a:xfrm>
            <a:off x="259643" y="311689"/>
            <a:ext cx="4230392" cy="1305076"/>
            <a:chOff x="-26266" y="102654"/>
            <a:chExt cx="4230392" cy="1305076"/>
          </a:xfrm>
        </p:grpSpPr>
        <p:pic>
          <p:nvPicPr>
            <p:cNvPr id="5" name="Picture 4" descr="Text&#10;&#10;Description automatically generated">
              <a:extLst>
                <a:ext uri="{FF2B5EF4-FFF2-40B4-BE49-F238E27FC236}">
                  <a16:creationId xmlns:a16="http://schemas.microsoft.com/office/drawing/2014/main" id="{F88AAD84-D6F3-47F0-A195-6B30AE7FC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6" name="Прямокутник: округлені кути 5">
              <a:extLst>
                <a:ext uri="{FF2B5EF4-FFF2-40B4-BE49-F238E27FC236}">
                  <a16:creationId xmlns:a16="http://schemas.microsoft.com/office/drawing/2014/main" id="{28839AC9-17ED-4712-AD06-1D380115A15D}"/>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8" name="TextBox 7">
            <a:extLst>
              <a:ext uri="{FF2B5EF4-FFF2-40B4-BE49-F238E27FC236}">
                <a16:creationId xmlns:a16="http://schemas.microsoft.com/office/drawing/2014/main" id="{31D308C4-C65D-4CA9-BD4E-D6A6C836478B}"/>
              </a:ext>
            </a:extLst>
          </p:cNvPr>
          <p:cNvSpPr txBox="1"/>
          <p:nvPr/>
        </p:nvSpPr>
        <p:spPr>
          <a:xfrm>
            <a:off x="400111" y="1873610"/>
            <a:ext cx="10440167" cy="646331"/>
          </a:xfrm>
          <a:prstGeom prst="rect">
            <a:avLst/>
          </a:prstGeom>
          <a:noFill/>
        </p:spPr>
        <p:txBody>
          <a:bodyPr wrap="square">
            <a:spAutoFit/>
          </a:bodyPr>
          <a:lstStyle/>
          <a:p>
            <a:r>
              <a:rPr lang="en-GB" sz="3600" b="1" noProof="0" dirty="0">
                <a:latin typeface="Times New Roman" panose="02020603050405020304" pitchFamily="18" charset="0"/>
                <a:cs typeface="Times New Roman" panose="02020603050405020304" pitchFamily="18" charset="0"/>
              </a:rPr>
              <a:t>8 Paramilitary Mining Rescue Squad</a:t>
            </a:r>
          </a:p>
        </p:txBody>
      </p:sp>
      <p:sp>
        <p:nvSpPr>
          <p:cNvPr id="3" name="TextBox 2">
            <a:extLst>
              <a:ext uri="{FF2B5EF4-FFF2-40B4-BE49-F238E27FC236}">
                <a16:creationId xmlns:a16="http://schemas.microsoft.com/office/drawing/2014/main" id="{29CBEB58-9EB7-4335-9181-405E4FEB9238}"/>
              </a:ext>
            </a:extLst>
          </p:cNvPr>
          <p:cNvSpPr txBox="1"/>
          <p:nvPr/>
        </p:nvSpPr>
        <p:spPr>
          <a:xfrm>
            <a:off x="7484531" y="693435"/>
            <a:ext cx="4230392" cy="923330"/>
          </a:xfrm>
          <a:prstGeom prst="rect">
            <a:avLst/>
          </a:prstGeom>
          <a:noFill/>
        </p:spPr>
        <p:txBody>
          <a:bodyPr wrap="square" rtlCol="0">
            <a:spAutoFit/>
          </a:bodyPr>
          <a:lstStyle/>
          <a:p>
            <a:r>
              <a:rPr lang="en-GB" i="1" noProof="0" dirty="0">
                <a:latin typeface="Times New Roman" panose="02020603050405020304" pitchFamily="18" charset="0"/>
                <a:cs typeface="Times New Roman" panose="02020603050405020304" pitchFamily="18" charset="0"/>
              </a:rPr>
              <a:t>Ministry of Energy of Ukraine.</a:t>
            </a:r>
          </a:p>
          <a:p>
            <a:r>
              <a:rPr lang="en-GB" i="1" noProof="0" dirty="0">
                <a:latin typeface="Times New Roman" panose="02020603050405020304" pitchFamily="18" charset="0"/>
                <a:cs typeface="Times New Roman" panose="02020603050405020304" pitchFamily="18" charset="0"/>
              </a:rPr>
              <a:t>Emergency and rescue operations.</a:t>
            </a:r>
          </a:p>
          <a:p>
            <a:r>
              <a:rPr lang="en-GB" i="1" noProof="0" dirty="0">
                <a:latin typeface="Times New Roman" panose="02020603050405020304" pitchFamily="18" charset="0"/>
                <a:cs typeface="Times New Roman" panose="02020603050405020304" pitchFamily="18" charset="0"/>
              </a:rPr>
              <a:t>Ukraine, </a:t>
            </a:r>
            <a:r>
              <a:rPr lang="en-GB" i="1" noProof="0" dirty="0" err="1">
                <a:latin typeface="Times New Roman" panose="02020603050405020304" pitchFamily="18" charset="0"/>
                <a:cs typeface="Times New Roman" panose="02020603050405020304" pitchFamily="18" charset="0"/>
              </a:rPr>
              <a:t>Pavlograd</a:t>
            </a:r>
            <a:endParaRPr lang="uk-UA" i="1" noProof="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0C69801-17CA-4CF3-B98A-045B6ABE3E2B}"/>
              </a:ext>
            </a:extLst>
          </p:cNvPr>
          <p:cNvSpPr txBox="1"/>
          <p:nvPr/>
        </p:nvSpPr>
        <p:spPr>
          <a:xfrm>
            <a:off x="616309" y="4353891"/>
            <a:ext cx="6077182"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S</a:t>
            </a:r>
            <a:r>
              <a:rPr lang="en-US" sz="2000" b="1" dirty="0">
                <a:latin typeface="Times New Roman" panose="02020603050405020304" pitchFamily="18" charset="0"/>
                <a:cs typeface="Times New Roman" panose="02020603050405020304" pitchFamily="18" charset="0"/>
              </a:rPr>
              <a:t>avings </a:t>
            </a:r>
            <a:r>
              <a:rPr lang="uk-UA"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UAH 45.0 thousand per year</a:t>
            </a:r>
            <a:endParaRPr lang="uk-UA" sz="2000" dirty="0">
              <a:latin typeface="Times New Roman" panose="02020603050405020304" pitchFamily="18" charset="0"/>
              <a:cs typeface="Times New Roman" panose="02020603050405020304" pitchFamily="18" charset="0"/>
            </a:endParaRPr>
          </a:p>
          <a:p>
            <a:endParaRPr lang="uk-UA"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Reduction of CO2 emissions </a:t>
            </a:r>
            <a:r>
              <a:rPr lang="uk-UA" sz="2000" dirty="0">
                <a:latin typeface="Times New Roman" panose="02020603050405020304" pitchFamily="18" charset="0"/>
                <a:cs typeface="Times New Roman" panose="02020603050405020304" pitchFamily="18" charset="0"/>
              </a:rPr>
              <a:t>— </a:t>
            </a:r>
            <a:r>
              <a:rPr lang="en-AU" sz="2000" dirty="0">
                <a:latin typeface="Times New Roman" panose="02020603050405020304" pitchFamily="18" charset="0"/>
                <a:cs typeface="Times New Roman" panose="02020603050405020304" pitchFamily="18" charset="0"/>
              </a:rPr>
              <a:t>2.25 tons</a:t>
            </a:r>
            <a:endParaRPr lang="en-US" sz="2000"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A13EC429-238C-44E5-9286-265C7A5ABFE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50157" y="3429000"/>
            <a:ext cx="4500222" cy="2520000"/>
          </a:xfrm>
          <a:prstGeom prst="rect">
            <a:avLst/>
          </a:prstGeom>
          <a:noFill/>
          <a:ln>
            <a:noFill/>
          </a:ln>
        </p:spPr>
      </p:pic>
      <p:sp>
        <p:nvSpPr>
          <p:cNvPr id="12" name="TextBox 11">
            <a:extLst>
              <a:ext uri="{FF2B5EF4-FFF2-40B4-BE49-F238E27FC236}">
                <a16:creationId xmlns:a16="http://schemas.microsoft.com/office/drawing/2014/main" id="{93C55084-D890-43B9-AD6E-70DACD93A1E8}"/>
              </a:ext>
            </a:extLst>
          </p:cNvPr>
          <p:cNvSpPr txBox="1"/>
          <p:nvPr/>
        </p:nvSpPr>
        <p:spPr>
          <a:xfrm>
            <a:off x="597491" y="3193870"/>
            <a:ext cx="6096000"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Self-started Energy Efficiency </a:t>
            </a:r>
            <a:r>
              <a:rPr lang="en-US" sz="2400" b="1" dirty="0" err="1">
                <a:latin typeface="Times New Roman" panose="02020603050405020304" pitchFamily="18" charset="0"/>
                <a:cs typeface="Times New Roman" panose="02020603050405020304" pitchFamily="18" charset="0"/>
              </a:rPr>
              <a:t>programme</a:t>
            </a:r>
            <a:endParaRPr lang="uk-UA"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822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a:extLst>
              <a:ext uri="{FF2B5EF4-FFF2-40B4-BE49-F238E27FC236}">
                <a16:creationId xmlns:a16="http://schemas.microsoft.com/office/drawing/2014/main" id="{80C00E55-235A-45BB-89C1-9FC73B0CD19B}"/>
              </a:ext>
            </a:extLst>
          </p:cNvPr>
          <p:cNvGrpSpPr/>
          <p:nvPr/>
        </p:nvGrpSpPr>
        <p:grpSpPr>
          <a:xfrm>
            <a:off x="259643" y="311689"/>
            <a:ext cx="4230392" cy="1305076"/>
            <a:chOff x="-26266" y="102654"/>
            <a:chExt cx="4230392" cy="1305076"/>
          </a:xfrm>
        </p:grpSpPr>
        <p:pic>
          <p:nvPicPr>
            <p:cNvPr id="4" name="Picture 4" descr="Text&#10;&#10;Description automatically generated">
              <a:extLst>
                <a:ext uri="{FF2B5EF4-FFF2-40B4-BE49-F238E27FC236}">
                  <a16:creationId xmlns:a16="http://schemas.microsoft.com/office/drawing/2014/main" id="{6320E835-33FA-4FDE-8B7B-D570154FD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5" name="Прямокутник: округлені кути 4">
              <a:extLst>
                <a:ext uri="{FF2B5EF4-FFF2-40B4-BE49-F238E27FC236}">
                  <a16:creationId xmlns:a16="http://schemas.microsoft.com/office/drawing/2014/main" id="{DB48204B-CB1D-4C16-B77D-0382DFAA8029}"/>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6" name="TextBox 5">
            <a:extLst>
              <a:ext uri="{FF2B5EF4-FFF2-40B4-BE49-F238E27FC236}">
                <a16:creationId xmlns:a16="http://schemas.microsoft.com/office/drawing/2014/main" id="{AAB2D14D-CF9E-47DB-9D17-8BCA095ED227}"/>
              </a:ext>
            </a:extLst>
          </p:cNvPr>
          <p:cNvSpPr txBox="1"/>
          <p:nvPr/>
        </p:nvSpPr>
        <p:spPr>
          <a:xfrm>
            <a:off x="7447723" y="970434"/>
            <a:ext cx="3890809" cy="646331"/>
          </a:xfrm>
          <a:prstGeom prst="rect">
            <a:avLst/>
          </a:prstGeom>
          <a:noFill/>
        </p:spPr>
        <p:txBody>
          <a:bodyPr wrap="none" rtlCol="0">
            <a:spAutoFit/>
          </a:bodyPr>
          <a:lstStyle/>
          <a:p>
            <a:r>
              <a:rPr lang="en-AU" sz="3600" b="1" dirty="0">
                <a:solidFill>
                  <a:srgbClr val="0070C0"/>
                </a:solidFill>
                <a:latin typeface="Times New Roman" panose="02020603050405020304" pitchFamily="18" charset="0"/>
                <a:cs typeface="Times New Roman" panose="02020603050405020304" pitchFamily="18" charset="0"/>
              </a:rPr>
              <a:t>Participating cities</a:t>
            </a:r>
            <a:endParaRPr lang="uk-UA" sz="3600" b="1" dirty="0">
              <a:solidFill>
                <a:srgbClr val="0070C0"/>
              </a:solidFill>
              <a:latin typeface="Times New Roman" panose="02020603050405020304" pitchFamily="18" charset="0"/>
              <a:cs typeface="Times New Roman" panose="02020603050405020304" pitchFamily="18" charset="0"/>
            </a:endParaRPr>
          </a:p>
        </p:txBody>
      </p:sp>
      <p:pic>
        <p:nvPicPr>
          <p:cNvPr id="17" name="Рисунок 16">
            <a:extLst>
              <a:ext uri="{FF2B5EF4-FFF2-40B4-BE49-F238E27FC236}">
                <a16:creationId xmlns:a16="http://schemas.microsoft.com/office/drawing/2014/main" id="{47E70634-F0DD-43C4-8FDD-D3FFF38EFF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808075" y="2816540"/>
            <a:ext cx="449802" cy="449802"/>
          </a:xfrm>
          <a:prstGeom prst="rect">
            <a:avLst/>
          </a:prstGeom>
        </p:spPr>
      </p:pic>
      <p:sp>
        <p:nvSpPr>
          <p:cNvPr id="18" name="TextBox 17">
            <a:extLst>
              <a:ext uri="{FF2B5EF4-FFF2-40B4-BE49-F238E27FC236}">
                <a16:creationId xmlns:a16="http://schemas.microsoft.com/office/drawing/2014/main" id="{47A8D568-34F6-4A98-9E9B-283A792EC4E2}"/>
              </a:ext>
            </a:extLst>
          </p:cNvPr>
          <p:cNvSpPr txBox="1"/>
          <p:nvPr/>
        </p:nvSpPr>
        <p:spPr>
          <a:xfrm>
            <a:off x="5206938" y="2936542"/>
            <a:ext cx="673582" cy="369332"/>
          </a:xfrm>
          <a:prstGeom prst="rect">
            <a:avLst/>
          </a:prstGeom>
          <a:noFill/>
        </p:spPr>
        <p:txBody>
          <a:bodyPr wrap="none" rtlCol="0">
            <a:spAutoFit/>
          </a:bodyPr>
          <a:lstStyle/>
          <a:p>
            <a:r>
              <a:rPr lang="uk-UA" b="1" dirty="0">
                <a:latin typeface="Times New Roman" panose="02020603050405020304" pitchFamily="18" charset="0"/>
                <a:cs typeface="Times New Roman" panose="02020603050405020304" pitchFamily="18" charset="0"/>
              </a:rPr>
              <a:t>Київ</a:t>
            </a:r>
          </a:p>
        </p:txBody>
      </p:sp>
      <p:grpSp>
        <p:nvGrpSpPr>
          <p:cNvPr id="11" name="Групувати 10">
            <a:extLst>
              <a:ext uri="{FF2B5EF4-FFF2-40B4-BE49-F238E27FC236}">
                <a16:creationId xmlns:a16="http://schemas.microsoft.com/office/drawing/2014/main" id="{2AE7E846-2253-4758-9C0C-FE433A1BFF7E}"/>
              </a:ext>
            </a:extLst>
          </p:cNvPr>
          <p:cNvGrpSpPr/>
          <p:nvPr/>
        </p:nvGrpSpPr>
        <p:grpSpPr>
          <a:xfrm>
            <a:off x="1444144" y="1896338"/>
            <a:ext cx="7525588" cy="4755990"/>
            <a:chOff x="1296477" y="1790321"/>
            <a:chExt cx="7525588" cy="4755990"/>
          </a:xfrm>
        </p:grpSpPr>
        <p:pic>
          <p:nvPicPr>
            <p:cNvPr id="7" name="Рисунок 6">
              <a:extLst>
                <a:ext uri="{FF2B5EF4-FFF2-40B4-BE49-F238E27FC236}">
                  <a16:creationId xmlns:a16="http://schemas.microsoft.com/office/drawing/2014/main" id="{1C70DBF7-35C4-4C20-A07C-9E38938F5DBF}"/>
                </a:ext>
              </a:extLst>
            </p:cNvPr>
            <p:cNvPicPr>
              <a:picLocks noChangeAspect="1"/>
            </p:cNvPicPr>
            <p:nvPr/>
          </p:nvPicPr>
          <p:blipFill rotWithShape="1">
            <a:blip r:embed="rId5">
              <a:alphaModFix/>
            </a:blip>
            <a:srcRect l="4921" t="10304" r="3411" b="6739"/>
            <a:stretch/>
          </p:blipFill>
          <p:spPr>
            <a:xfrm>
              <a:off x="1296477" y="1790321"/>
              <a:ext cx="7525588" cy="4755990"/>
            </a:xfrm>
            <a:prstGeom prst="rect">
              <a:avLst/>
            </a:prstGeom>
          </p:spPr>
        </p:pic>
        <p:pic>
          <p:nvPicPr>
            <p:cNvPr id="9" name="Рисунок 8">
              <a:extLst>
                <a:ext uri="{FF2B5EF4-FFF2-40B4-BE49-F238E27FC236}">
                  <a16:creationId xmlns:a16="http://schemas.microsoft.com/office/drawing/2014/main" id="{B85E7AD9-852A-4FEE-BAF5-94B42B2CB59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613606" y="4413746"/>
              <a:ext cx="449802" cy="449802"/>
            </a:xfrm>
            <a:prstGeom prst="rect">
              <a:avLst/>
            </a:prstGeom>
          </p:spPr>
        </p:pic>
        <p:sp>
          <p:nvSpPr>
            <p:cNvPr id="10" name="TextBox 9">
              <a:extLst>
                <a:ext uri="{FF2B5EF4-FFF2-40B4-BE49-F238E27FC236}">
                  <a16:creationId xmlns:a16="http://schemas.microsoft.com/office/drawing/2014/main" id="{905E13E9-DE57-4555-B245-F4F993171B31}"/>
                </a:ext>
              </a:extLst>
            </p:cNvPr>
            <p:cNvSpPr txBox="1"/>
            <p:nvPr/>
          </p:nvSpPr>
          <p:spPr>
            <a:xfrm>
              <a:off x="6944139" y="4413746"/>
              <a:ext cx="1505540" cy="369332"/>
            </a:xfrm>
            <a:prstGeom prst="rect">
              <a:avLst/>
            </a:prstGeom>
            <a:noFill/>
          </p:spPr>
          <p:txBody>
            <a:bodyPr wrap="none" rtlCol="0">
              <a:spAutoFit/>
            </a:bodyPr>
            <a:lstStyle/>
            <a:p>
              <a:r>
                <a:rPr lang="en-AU" b="1" dirty="0" err="1">
                  <a:latin typeface="Times New Roman" panose="02020603050405020304" pitchFamily="18" charset="0"/>
                  <a:cs typeface="Times New Roman" panose="02020603050405020304" pitchFamily="18" charset="0"/>
                </a:rPr>
                <a:t>Zaporizhzhia</a:t>
              </a:r>
              <a:endParaRPr lang="uk-UA" b="1" dirty="0">
                <a:latin typeface="Times New Roman" panose="02020603050405020304" pitchFamily="18" charset="0"/>
                <a:cs typeface="Times New Roman" panose="02020603050405020304" pitchFamily="18" charset="0"/>
              </a:endParaRPr>
            </a:p>
          </p:txBody>
        </p:sp>
        <p:pic>
          <p:nvPicPr>
            <p:cNvPr id="14" name="Рисунок 13">
              <a:extLst>
                <a:ext uri="{FF2B5EF4-FFF2-40B4-BE49-F238E27FC236}">
                  <a16:creationId xmlns:a16="http://schemas.microsoft.com/office/drawing/2014/main" id="{C6E7D986-8E58-4E2E-AC9E-1FC5F58634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937206" y="2578320"/>
              <a:ext cx="449802" cy="449802"/>
            </a:xfrm>
            <a:prstGeom prst="rect">
              <a:avLst/>
            </a:prstGeom>
          </p:spPr>
        </p:pic>
        <p:sp>
          <p:nvSpPr>
            <p:cNvPr id="16" name="TextBox 15">
              <a:extLst>
                <a:ext uri="{FF2B5EF4-FFF2-40B4-BE49-F238E27FC236}">
                  <a16:creationId xmlns:a16="http://schemas.microsoft.com/office/drawing/2014/main" id="{3D16EA2E-B678-4770-8DEF-D9611A4A0A7D}"/>
                </a:ext>
              </a:extLst>
            </p:cNvPr>
            <p:cNvSpPr txBox="1"/>
            <p:nvPr/>
          </p:nvSpPr>
          <p:spPr>
            <a:xfrm>
              <a:off x="5295425" y="2578320"/>
              <a:ext cx="1001236" cy="369332"/>
            </a:xfrm>
            <a:prstGeom prst="rect">
              <a:avLst/>
            </a:prstGeom>
            <a:noFill/>
          </p:spPr>
          <p:txBody>
            <a:bodyPr wrap="none" rtlCol="0">
              <a:spAutoFit/>
            </a:bodyPr>
            <a:lstStyle/>
            <a:p>
              <a:r>
                <a:rPr lang="en-AU" b="1" dirty="0" err="1">
                  <a:latin typeface="Times New Roman" panose="02020603050405020304" pitchFamily="18" charset="0"/>
                  <a:cs typeface="Times New Roman" panose="02020603050405020304" pitchFamily="18" charset="0"/>
                </a:rPr>
                <a:t>Brovary</a:t>
              </a:r>
              <a:endParaRPr lang="uk-UA" b="1" dirty="0">
                <a:latin typeface="Times New Roman" panose="02020603050405020304" pitchFamily="18" charset="0"/>
                <a:cs typeface="Times New Roman" panose="02020603050405020304" pitchFamily="18" charset="0"/>
              </a:endParaRPr>
            </a:p>
          </p:txBody>
        </p:sp>
        <p:pic>
          <p:nvPicPr>
            <p:cNvPr id="19" name="Рисунок 18">
              <a:extLst>
                <a:ext uri="{FF2B5EF4-FFF2-40B4-BE49-F238E27FC236}">
                  <a16:creationId xmlns:a16="http://schemas.microsoft.com/office/drawing/2014/main" id="{288C7E00-FB3A-4DD2-A3CF-0B927C8E04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849376" y="2671406"/>
              <a:ext cx="449802" cy="449802"/>
            </a:xfrm>
            <a:prstGeom prst="rect">
              <a:avLst/>
            </a:prstGeom>
          </p:spPr>
        </p:pic>
        <p:sp>
          <p:nvSpPr>
            <p:cNvPr id="20" name="TextBox 19">
              <a:extLst>
                <a:ext uri="{FF2B5EF4-FFF2-40B4-BE49-F238E27FC236}">
                  <a16:creationId xmlns:a16="http://schemas.microsoft.com/office/drawing/2014/main" id="{2299FA8C-E399-4EA9-AE66-FB806CAE9FE6}"/>
                </a:ext>
              </a:extLst>
            </p:cNvPr>
            <p:cNvSpPr txBox="1"/>
            <p:nvPr/>
          </p:nvSpPr>
          <p:spPr>
            <a:xfrm>
              <a:off x="3685892" y="3041441"/>
              <a:ext cx="1185517" cy="369332"/>
            </a:xfrm>
            <a:prstGeom prst="rect">
              <a:avLst/>
            </a:prstGeom>
            <a:noFill/>
          </p:spPr>
          <p:txBody>
            <a:bodyPr wrap="none" rtlCol="0">
              <a:spAutoFit/>
            </a:bodyPr>
            <a:lstStyle/>
            <a:p>
              <a:r>
                <a:rPr lang="en-AU" b="1" dirty="0">
                  <a:latin typeface="Times New Roman" panose="02020603050405020304" pitchFamily="18" charset="0"/>
                  <a:cs typeface="Times New Roman" panose="02020603050405020304" pitchFamily="18" charset="0"/>
                </a:rPr>
                <a:t>Zhytomyr</a:t>
              </a:r>
              <a:endParaRPr lang="uk-UA" b="1" dirty="0">
                <a:latin typeface="Times New Roman" panose="02020603050405020304" pitchFamily="18" charset="0"/>
                <a:cs typeface="Times New Roman" panose="02020603050405020304" pitchFamily="18" charset="0"/>
              </a:endParaRPr>
            </a:p>
          </p:txBody>
        </p:sp>
        <p:pic>
          <p:nvPicPr>
            <p:cNvPr id="21" name="Рисунок 20">
              <a:extLst>
                <a:ext uri="{FF2B5EF4-FFF2-40B4-BE49-F238E27FC236}">
                  <a16:creationId xmlns:a16="http://schemas.microsoft.com/office/drawing/2014/main" id="{2260EB7A-2A96-4E03-9789-55C33AC381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497115" y="3830971"/>
              <a:ext cx="449802" cy="449802"/>
            </a:xfrm>
            <a:prstGeom prst="rect">
              <a:avLst/>
            </a:prstGeom>
          </p:spPr>
        </p:pic>
        <p:sp>
          <p:nvSpPr>
            <p:cNvPr id="22" name="TextBox 21">
              <a:extLst>
                <a:ext uri="{FF2B5EF4-FFF2-40B4-BE49-F238E27FC236}">
                  <a16:creationId xmlns:a16="http://schemas.microsoft.com/office/drawing/2014/main" id="{58BB72F8-59D2-4022-8C25-70597D5699B2}"/>
                </a:ext>
              </a:extLst>
            </p:cNvPr>
            <p:cNvSpPr txBox="1"/>
            <p:nvPr/>
          </p:nvSpPr>
          <p:spPr>
            <a:xfrm>
              <a:off x="1782080" y="3944187"/>
              <a:ext cx="1167948" cy="369332"/>
            </a:xfrm>
            <a:prstGeom prst="rect">
              <a:avLst/>
            </a:prstGeom>
            <a:noFill/>
          </p:spPr>
          <p:txBody>
            <a:bodyPr wrap="none" rtlCol="0">
              <a:spAutoFit/>
            </a:bodyPr>
            <a:lstStyle/>
            <a:p>
              <a:r>
                <a:rPr lang="en-AU" b="1" dirty="0" err="1">
                  <a:latin typeface="Times New Roman" panose="02020603050405020304" pitchFamily="18" charset="0"/>
                  <a:cs typeface="Times New Roman" panose="02020603050405020304" pitchFamily="18" charset="0"/>
                </a:rPr>
                <a:t>Uzhhorod</a:t>
              </a:r>
              <a:endParaRPr lang="uk-UA" b="1" dirty="0">
                <a:latin typeface="Times New Roman" panose="02020603050405020304" pitchFamily="18" charset="0"/>
                <a:cs typeface="Times New Roman" panose="02020603050405020304" pitchFamily="18" charset="0"/>
              </a:endParaRPr>
            </a:p>
          </p:txBody>
        </p:sp>
        <p:pic>
          <p:nvPicPr>
            <p:cNvPr id="23" name="Рисунок 22">
              <a:extLst>
                <a:ext uri="{FF2B5EF4-FFF2-40B4-BE49-F238E27FC236}">
                  <a16:creationId xmlns:a16="http://schemas.microsoft.com/office/drawing/2014/main" id="{121E2C72-5859-4E61-9C22-590A972F7D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757137" y="3099189"/>
              <a:ext cx="449802" cy="449802"/>
            </a:xfrm>
            <a:prstGeom prst="rect">
              <a:avLst/>
            </a:prstGeom>
          </p:spPr>
        </p:pic>
        <p:sp>
          <p:nvSpPr>
            <p:cNvPr id="24" name="TextBox 23">
              <a:extLst>
                <a:ext uri="{FF2B5EF4-FFF2-40B4-BE49-F238E27FC236}">
                  <a16:creationId xmlns:a16="http://schemas.microsoft.com/office/drawing/2014/main" id="{5DA13D81-2CE8-4C4E-90A1-4CBB0A37BBE8}"/>
                </a:ext>
              </a:extLst>
            </p:cNvPr>
            <p:cNvSpPr txBox="1"/>
            <p:nvPr/>
          </p:nvSpPr>
          <p:spPr>
            <a:xfrm>
              <a:off x="6050411" y="3180331"/>
              <a:ext cx="885820" cy="369332"/>
            </a:xfrm>
            <a:prstGeom prst="rect">
              <a:avLst/>
            </a:prstGeom>
            <a:noFill/>
          </p:spPr>
          <p:txBody>
            <a:bodyPr wrap="none" rtlCol="0">
              <a:spAutoFit/>
            </a:bodyPr>
            <a:lstStyle/>
            <a:p>
              <a:r>
                <a:rPr lang="en-AU" b="1" dirty="0" err="1">
                  <a:latin typeface="Times New Roman" panose="02020603050405020304" pitchFamily="18" charset="0"/>
                  <a:cs typeface="Times New Roman" panose="02020603050405020304" pitchFamily="18" charset="0"/>
                </a:rPr>
                <a:t>Khorol</a:t>
              </a:r>
              <a:endParaRPr lang="uk-UA" b="1" dirty="0">
                <a:latin typeface="Times New Roman" panose="02020603050405020304" pitchFamily="18" charset="0"/>
                <a:cs typeface="Times New Roman" panose="02020603050405020304" pitchFamily="18" charset="0"/>
              </a:endParaRPr>
            </a:p>
          </p:txBody>
        </p:sp>
        <p:pic>
          <p:nvPicPr>
            <p:cNvPr id="25" name="Рисунок 24">
              <a:extLst>
                <a:ext uri="{FF2B5EF4-FFF2-40B4-BE49-F238E27FC236}">
                  <a16:creationId xmlns:a16="http://schemas.microsoft.com/office/drawing/2014/main" id="{227D9604-5038-45EE-A6AC-4922D2B6E0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094751" y="2017218"/>
              <a:ext cx="449802" cy="449802"/>
            </a:xfrm>
            <a:prstGeom prst="rect">
              <a:avLst/>
            </a:prstGeom>
          </p:spPr>
        </p:pic>
        <p:sp>
          <p:nvSpPr>
            <p:cNvPr id="26" name="TextBox 25">
              <a:extLst>
                <a:ext uri="{FF2B5EF4-FFF2-40B4-BE49-F238E27FC236}">
                  <a16:creationId xmlns:a16="http://schemas.microsoft.com/office/drawing/2014/main" id="{9BEF427D-367F-49D9-85BE-9AB81115D334}"/>
                </a:ext>
              </a:extLst>
            </p:cNvPr>
            <p:cNvSpPr txBox="1"/>
            <p:nvPr/>
          </p:nvSpPr>
          <p:spPr>
            <a:xfrm>
              <a:off x="5387008" y="2060616"/>
              <a:ext cx="979755" cy="369332"/>
            </a:xfrm>
            <a:prstGeom prst="rect">
              <a:avLst/>
            </a:prstGeom>
            <a:noFill/>
          </p:spPr>
          <p:txBody>
            <a:bodyPr wrap="none" rtlCol="0">
              <a:spAutoFit/>
            </a:bodyPr>
            <a:lstStyle/>
            <a:p>
              <a:r>
                <a:rPr lang="en-AU" b="1" dirty="0" err="1">
                  <a:latin typeface="Times New Roman" panose="02020603050405020304" pitchFamily="18" charset="0"/>
                  <a:cs typeface="Times New Roman" panose="02020603050405020304" pitchFamily="18" charset="0"/>
                </a:rPr>
                <a:t>Pryluky</a:t>
              </a:r>
              <a:endParaRPr lang="uk-UA" b="1" dirty="0">
                <a:latin typeface="Times New Roman" panose="02020603050405020304" pitchFamily="18" charset="0"/>
                <a:cs typeface="Times New Roman" panose="02020603050405020304" pitchFamily="18" charset="0"/>
              </a:endParaRPr>
            </a:p>
          </p:txBody>
        </p:sp>
        <p:pic>
          <p:nvPicPr>
            <p:cNvPr id="27" name="Рисунок 26">
              <a:extLst>
                <a:ext uri="{FF2B5EF4-FFF2-40B4-BE49-F238E27FC236}">
                  <a16:creationId xmlns:a16="http://schemas.microsoft.com/office/drawing/2014/main" id="{4B730C5D-3366-4993-9221-83E86F9EDC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524520" y="3201678"/>
              <a:ext cx="449802" cy="449802"/>
            </a:xfrm>
            <a:prstGeom prst="rect">
              <a:avLst/>
            </a:prstGeom>
          </p:spPr>
        </p:pic>
        <p:sp>
          <p:nvSpPr>
            <p:cNvPr id="28" name="TextBox 27">
              <a:extLst>
                <a:ext uri="{FF2B5EF4-FFF2-40B4-BE49-F238E27FC236}">
                  <a16:creationId xmlns:a16="http://schemas.microsoft.com/office/drawing/2014/main" id="{DEA34984-C245-4A1D-A69C-61FFB5AAFD25}"/>
                </a:ext>
              </a:extLst>
            </p:cNvPr>
            <p:cNvSpPr txBox="1"/>
            <p:nvPr/>
          </p:nvSpPr>
          <p:spPr>
            <a:xfrm>
              <a:off x="4787818" y="3459674"/>
              <a:ext cx="1422505" cy="369332"/>
            </a:xfrm>
            <a:prstGeom prst="rect">
              <a:avLst/>
            </a:prstGeom>
            <a:noFill/>
          </p:spPr>
          <p:txBody>
            <a:bodyPr wrap="none" rtlCol="0">
              <a:spAutoFit/>
            </a:bodyPr>
            <a:lstStyle/>
            <a:p>
              <a:r>
                <a:rPr lang="en-AU" b="1" dirty="0" err="1">
                  <a:latin typeface="Times New Roman" panose="02020603050405020304" pitchFamily="18" charset="0"/>
                  <a:cs typeface="Times New Roman" panose="02020603050405020304" pitchFamily="18" charset="0"/>
                </a:rPr>
                <a:t>Bila</a:t>
              </a:r>
              <a:r>
                <a:rPr lang="en-AU" b="1" dirty="0">
                  <a:latin typeface="Times New Roman" panose="02020603050405020304" pitchFamily="18" charset="0"/>
                  <a:cs typeface="Times New Roman" panose="02020603050405020304" pitchFamily="18" charset="0"/>
                </a:rPr>
                <a:t> </a:t>
              </a:r>
              <a:r>
                <a:rPr lang="en-AU" b="1" dirty="0" err="1">
                  <a:latin typeface="Times New Roman" panose="02020603050405020304" pitchFamily="18" charset="0"/>
                  <a:cs typeface="Times New Roman" panose="02020603050405020304" pitchFamily="18" charset="0"/>
                </a:rPr>
                <a:t>Tserkva</a:t>
              </a:r>
              <a:endParaRPr lang="uk-UA" b="1" dirty="0">
                <a:latin typeface="Times New Roman" panose="02020603050405020304" pitchFamily="18" charset="0"/>
                <a:cs typeface="Times New Roman" panose="02020603050405020304" pitchFamily="18" charset="0"/>
              </a:endParaRPr>
            </a:p>
          </p:txBody>
        </p:sp>
        <p:pic>
          <p:nvPicPr>
            <p:cNvPr id="29" name="Рисунок 28">
              <a:extLst>
                <a:ext uri="{FF2B5EF4-FFF2-40B4-BE49-F238E27FC236}">
                  <a16:creationId xmlns:a16="http://schemas.microsoft.com/office/drawing/2014/main" id="{2292BE8B-1B71-4DBB-9ECD-D40BA88574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430718" y="3982806"/>
              <a:ext cx="449802" cy="449802"/>
            </a:xfrm>
            <a:prstGeom prst="rect">
              <a:avLst/>
            </a:prstGeom>
          </p:spPr>
        </p:pic>
        <p:sp>
          <p:nvSpPr>
            <p:cNvPr id="30" name="TextBox 29">
              <a:extLst>
                <a:ext uri="{FF2B5EF4-FFF2-40B4-BE49-F238E27FC236}">
                  <a16:creationId xmlns:a16="http://schemas.microsoft.com/office/drawing/2014/main" id="{1F45CBF3-4F12-434F-A61E-3D844F951A6B}"/>
                </a:ext>
              </a:extLst>
            </p:cNvPr>
            <p:cNvSpPr txBox="1"/>
            <p:nvPr/>
          </p:nvSpPr>
          <p:spPr>
            <a:xfrm>
              <a:off x="3552893" y="4106205"/>
              <a:ext cx="1655261" cy="369332"/>
            </a:xfrm>
            <a:prstGeom prst="rect">
              <a:avLst/>
            </a:prstGeom>
            <a:noFill/>
          </p:spPr>
          <p:txBody>
            <a:bodyPr wrap="none" rtlCol="0">
              <a:spAutoFit/>
            </a:bodyPr>
            <a:lstStyle/>
            <a:p>
              <a:r>
                <a:rPr lang="en-AU" b="1" dirty="0" err="1">
                  <a:latin typeface="Times New Roman" panose="02020603050405020304" pitchFamily="18" charset="0"/>
                  <a:cs typeface="Times New Roman" panose="02020603050405020304" pitchFamily="18" charset="0"/>
                </a:rPr>
                <a:t>Kropyvnytskyi</a:t>
              </a:r>
              <a:endParaRPr lang="uk-UA" b="1" dirty="0">
                <a:latin typeface="Times New Roman" panose="02020603050405020304" pitchFamily="18" charset="0"/>
                <a:cs typeface="Times New Roman" panose="02020603050405020304" pitchFamily="18" charset="0"/>
              </a:endParaRPr>
            </a:p>
          </p:txBody>
        </p:sp>
        <p:pic>
          <p:nvPicPr>
            <p:cNvPr id="31" name="Рисунок 30">
              <a:extLst>
                <a:ext uri="{FF2B5EF4-FFF2-40B4-BE49-F238E27FC236}">
                  <a16:creationId xmlns:a16="http://schemas.microsoft.com/office/drawing/2014/main" id="{F07EAC5F-E4B3-490D-B4C5-E2C8BA164C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076915" y="4207707"/>
              <a:ext cx="449802" cy="449802"/>
            </a:xfrm>
            <a:prstGeom prst="rect">
              <a:avLst/>
            </a:prstGeom>
          </p:spPr>
        </p:pic>
        <p:sp>
          <p:nvSpPr>
            <p:cNvPr id="32" name="TextBox 31">
              <a:extLst>
                <a:ext uri="{FF2B5EF4-FFF2-40B4-BE49-F238E27FC236}">
                  <a16:creationId xmlns:a16="http://schemas.microsoft.com/office/drawing/2014/main" id="{31F66250-2CD3-49DF-ACA3-C4254F0C1B3F}"/>
                </a:ext>
              </a:extLst>
            </p:cNvPr>
            <p:cNvSpPr txBox="1"/>
            <p:nvPr/>
          </p:nvSpPr>
          <p:spPr>
            <a:xfrm>
              <a:off x="6374238" y="3982806"/>
              <a:ext cx="1210588" cy="369332"/>
            </a:xfrm>
            <a:prstGeom prst="rect">
              <a:avLst/>
            </a:prstGeom>
            <a:noFill/>
          </p:spPr>
          <p:txBody>
            <a:bodyPr wrap="none" rtlCol="0">
              <a:spAutoFit/>
            </a:bodyPr>
            <a:lstStyle/>
            <a:p>
              <a:r>
                <a:rPr lang="en-AU" b="1" dirty="0" err="1">
                  <a:latin typeface="Times New Roman" panose="02020603050405020304" pitchFamily="18" charset="0"/>
                  <a:cs typeface="Times New Roman" panose="02020603050405020304" pitchFamily="18" charset="0"/>
                </a:rPr>
                <a:t>Pavlohrad</a:t>
              </a:r>
              <a:endParaRPr lang="uk-UA" b="1"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36AC3282-A91A-49B1-9EAF-11AFC39B9A82}"/>
                </a:ext>
              </a:extLst>
            </p:cNvPr>
            <p:cNvSpPr txBox="1"/>
            <p:nvPr/>
          </p:nvSpPr>
          <p:spPr>
            <a:xfrm>
              <a:off x="4857773" y="2950514"/>
              <a:ext cx="673582" cy="369332"/>
            </a:xfrm>
            <a:prstGeom prst="rect">
              <a:avLst/>
            </a:prstGeom>
            <a:noFill/>
          </p:spPr>
          <p:txBody>
            <a:bodyPr wrap="none" rtlCol="0">
              <a:spAutoFit/>
            </a:bodyPr>
            <a:lstStyle/>
            <a:p>
              <a:r>
                <a:rPr lang="en-AU" b="1" dirty="0">
                  <a:latin typeface="Times New Roman" panose="02020603050405020304" pitchFamily="18" charset="0"/>
                  <a:cs typeface="Times New Roman" panose="02020603050405020304" pitchFamily="18" charset="0"/>
                </a:rPr>
                <a:t>Kyiv</a:t>
              </a:r>
              <a:endParaRPr lang="uk-UA" b="1" dirty="0">
                <a:latin typeface="Times New Roman" panose="02020603050405020304" pitchFamily="18" charset="0"/>
                <a:cs typeface="Times New Roman" panose="02020603050405020304" pitchFamily="18" charset="0"/>
              </a:endParaRPr>
            </a:p>
          </p:txBody>
        </p:sp>
      </p:grpSp>
      <p:pic>
        <p:nvPicPr>
          <p:cNvPr id="55" name="Рисунок 54">
            <a:extLst>
              <a:ext uri="{FF2B5EF4-FFF2-40B4-BE49-F238E27FC236}">
                <a16:creationId xmlns:a16="http://schemas.microsoft.com/office/drawing/2014/main" id="{9066D428-8900-40FE-8F32-EC93D26C08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879124" y="2757098"/>
            <a:ext cx="449802" cy="449802"/>
          </a:xfrm>
          <a:prstGeom prst="rect">
            <a:avLst/>
          </a:prstGeom>
        </p:spPr>
      </p:pic>
    </p:spTree>
    <p:extLst>
      <p:ext uri="{BB962C8B-B14F-4D97-AF65-F5344CB8AC3E}">
        <p14:creationId xmlns:p14="http://schemas.microsoft.com/office/powerpoint/2010/main" val="1645060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a:extLst>
              <a:ext uri="{FF2B5EF4-FFF2-40B4-BE49-F238E27FC236}">
                <a16:creationId xmlns:a16="http://schemas.microsoft.com/office/drawing/2014/main" id="{9247EB3E-CD4A-4D9B-B717-B898DEFFC23F}"/>
              </a:ext>
            </a:extLst>
          </p:cNvPr>
          <p:cNvSpPr/>
          <p:nvPr/>
        </p:nvSpPr>
        <p:spPr>
          <a:xfrm>
            <a:off x="0" y="-978"/>
            <a:ext cx="12192000" cy="1675652"/>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 name="Picture 4" descr="Text&#10;&#10;Description automatically generated">
            <a:extLst>
              <a:ext uri="{FF2B5EF4-FFF2-40B4-BE49-F238E27FC236}">
                <a16:creationId xmlns:a16="http://schemas.microsoft.com/office/drawing/2014/main" id="{2998671C-A6D8-4A70-BA26-BF95605B029D}"/>
              </a:ext>
            </a:extLst>
          </p:cNvPr>
          <p:cNvPicPr>
            <a:picLocks noChangeAspect="1"/>
          </p:cNvPicPr>
          <p:nvPr/>
        </p:nvPicPr>
        <p:blipFill rotWithShape="1">
          <a:blip r:embed="rId2">
            <a:extLst>
              <a:ext uri="{28A0092B-C50C-407E-A947-70E740481C1C}">
                <a14:useLocalDpi xmlns:a14="http://schemas.microsoft.com/office/drawing/2010/main" val="0"/>
              </a:ext>
            </a:extLst>
          </a:blip>
          <a:srcRect l="11564" r="11583"/>
          <a:stretch/>
        </p:blipFill>
        <p:spPr>
          <a:xfrm>
            <a:off x="442449" y="207055"/>
            <a:ext cx="6075012" cy="2430128"/>
          </a:xfrm>
          <a:prstGeom prst="rect">
            <a:avLst/>
          </a:prstGeom>
        </p:spPr>
      </p:pic>
      <p:sp>
        <p:nvSpPr>
          <p:cNvPr id="7" name="TextBox 6">
            <a:extLst>
              <a:ext uri="{FF2B5EF4-FFF2-40B4-BE49-F238E27FC236}">
                <a16:creationId xmlns:a16="http://schemas.microsoft.com/office/drawing/2014/main" id="{99A01B5C-5D57-4045-987C-EFFCE2DB03AB}"/>
              </a:ext>
            </a:extLst>
          </p:cNvPr>
          <p:cNvSpPr txBox="1"/>
          <p:nvPr/>
        </p:nvSpPr>
        <p:spPr>
          <a:xfrm>
            <a:off x="354811" y="4373870"/>
            <a:ext cx="11307102" cy="1594667"/>
          </a:xfrm>
          <a:prstGeom prst="rect">
            <a:avLst/>
          </a:prstGeom>
          <a:noFill/>
        </p:spPr>
        <p:txBody>
          <a:bodyPr wrap="square">
            <a:spAutoFit/>
          </a:bodyPr>
          <a:lstStyle/>
          <a:p>
            <a:pPr>
              <a:lnSpc>
                <a:spcPct val="107000"/>
              </a:lnSpc>
              <a:spcAft>
                <a:spcPts val="800"/>
              </a:spcAft>
            </a:pPr>
            <a:r>
              <a:rPr lang="en-AU" sz="28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Website</a:t>
            </a:r>
            <a:r>
              <a:rPr lang="uk-UA" sz="28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2800"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euea-energyagency.org/uk/pacesetter-award/</a:t>
            </a:r>
            <a:endParaRPr lang="uk-UA" sz="2800"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600"/>
              </a:spcAft>
            </a:pPr>
            <a:r>
              <a:rPr lang="en-AU" sz="28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Facebook page</a:t>
            </a:r>
            <a:r>
              <a:rPr lang="uk-UA" sz="28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2800"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facebook.com/AwardEnMS</a:t>
            </a:r>
            <a:endParaRPr lang="uk-UA" sz="2800"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AU" sz="2800" dirty="0">
                <a:latin typeface="Times New Roman" panose="02020603050405020304" pitchFamily="18" charset="0"/>
                <a:cs typeface="Times New Roman" panose="02020603050405020304" pitchFamily="18" charset="0"/>
              </a:rPr>
              <a:t>E-mail</a:t>
            </a:r>
            <a:r>
              <a:rPr lang="uk-UA" sz="2800" dirty="0">
                <a:latin typeface="Times New Roman" panose="02020603050405020304" pitchFamily="18" charset="0"/>
                <a:cs typeface="Times New Roman" panose="02020603050405020304" pitchFamily="18" charset="0"/>
              </a:rPr>
              <a:t>: </a:t>
            </a:r>
            <a:r>
              <a:rPr lang="en-US" sz="2800" dirty="0">
                <a:solidFill>
                  <a:srgbClr val="0563C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enms@euea-energyagency.org</a:t>
            </a:r>
            <a:r>
              <a:rPr lang="uk-UA" sz="2800" dirty="0">
                <a:solidFill>
                  <a:srgbClr val="0563C1"/>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49A3BD6D-221F-4252-8FA8-9E10231BDB4C}"/>
              </a:ext>
            </a:extLst>
          </p:cNvPr>
          <p:cNvSpPr txBox="1"/>
          <p:nvPr/>
        </p:nvSpPr>
        <p:spPr>
          <a:xfrm>
            <a:off x="421461" y="3411361"/>
            <a:ext cx="3368661" cy="523220"/>
          </a:xfrm>
          <a:prstGeom prst="rect">
            <a:avLst/>
          </a:prstGeom>
          <a:noFill/>
        </p:spPr>
        <p:txBody>
          <a:bodyPr wrap="square">
            <a:spAutoFit/>
          </a:bodyPr>
          <a:lstStyle/>
          <a:p>
            <a:r>
              <a:rPr lang="en-AU" sz="2800" b="1" dirty="0">
                <a:latin typeface="Times New Roman" panose="02020603050405020304" pitchFamily="18" charset="0"/>
                <a:cs typeface="Times New Roman" panose="02020603050405020304" pitchFamily="18" charset="0"/>
              </a:rPr>
              <a:t>More information </a:t>
            </a:r>
            <a:endParaRPr lang="uk-UA"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4854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увати 8">
            <a:extLst>
              <a:ext uri="{FF2B5EF4-FFF2-40B4-BE49-F238E27FC236}">
                <a16:creationId xmlns:a16="http://schemas.microsoft.com/office/drawing/2014/main" id="{4C54E7B4-C1BC-4229-B7D5-AE9D700F1AF5}"/>
              </a:ext>
            </a:extLst>
          </p:cNvPr>
          <p:cNvGrpSpPr/>
          <p:nvPr/>
        </p:nvGrpSpPr>
        <p:grpSpPr>
          <a:xfrm>
            <a:off x="-26266" y="102654"/>
            <a:ext cx="4230392" cy="1305076"/>
            <a:chOff x="-26266" y="102654"/>
            <a:chExt cx="4230392" cy="1305076"/>
          </a:xfrm>
        </p:grpSpPr>
        <p:pic>
          <p:nvPicPr>
            <p:cNvPr id="14" name="Picture 4" descr="Text&#10;&#10;Description automatically generated">
              <a:extLst>
                <a:ext uri="{FF2B5EF4-FFF2-40B4-BE49-F238E27FC236}">
                  <a16:creationId xmlns:a16="http://schemas.microsoft.com/office/drawing/2014/main" id="{CB612CCE-B806-4AEC-9684-2D6F9DFBC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15" name="Прямокутник: округлені кути 14">
              <a:extLst>
                <a:ext uri="{FF2B5EF4-FFF2-40B4-BE49-F238E27FC236}">
                  <a16:creationId xmlns:a16="http://schemas.microsoft.com/office/drawing/2014/main" id="{151E4FB9-B64E-4FA0-9140-B02AEC3725DA}"/>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2" name="TextBox 1">
            <a:extLst>
              <a:ext uri="{FF2B5EF4-FFF2-40B4-BE49-F238E27FC236}">
                <a16:creationId xmlns:a16="http://schemas.microsoft.com/office/drawing/2014/main" id="{46F3660B-5FC5-4782-B1D3-D22A1038727B}"/>
              </a:ext>
            </a:extLst>
          </p:cNvPr>
          <p:cNvSpPr txBox="1"/>
          <p:nvPr/>
        </p:nvSpPr>
        <p:spPr>
          <a:xfrm>
            <a:off x="7553739" y="432026"/>
            <a:ext cx="2875722" cy="646331"/>
          </a:xfrm>
          <a:prstGeom prst="rect">
            <a:avLst/>
          </a:prstGeom>
          <a:noFill/>
        </p:spPr>
        <p:txBody>
          <a:bodyPr wrap="square" rtlCol="0">
            <a:spAutoFit/>
          </a:bodyPr>
          <a:lstStyle/>
          <a:p>
            <a:r>
              <a:rPr lang="en-US" sz="3600" b="1" dirty="0">
                <a:solidFill>
                  <a:srgbClr val="0070C0"/>
                </a:solidFill>
                <a:latin typeface="Times New Roman" panose="02020603050405020304" pitchFamily="18" charset="0"/>
                <a:cs typeface="Times New Roman" panose="02020603050405020304" pitchFamily="18" charset="0"/>
              </a:rPr>
              <a:t>ISO 50001</a:t>
            </a:r>
            <a:endParaRPr lang="uk-UA" sz="3600" b="1" dirty="0">
              <a:solidFill>
                <a:srgbClr val="0070C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C6153B2-3528-4234-9863-7FE401FA7F99}"/>
              </a:ext>
            </a:extLst>
          </p:cNvPr>
          <p:cNvSpPr txBox="1"/>
          <p:nvPr/>
        </p:nvSpPr>
        <p:spPr>
          <a:xfrm>
            <a:off x="482687" y="5700972"/>
            <a:ext cx="11065565" cy="584775"/>
          </a:xfrm>
          <a:prstGeom prst="rect">
            <a:avLst/>
          </a:prstGeom>
          <a:noFill/>
        </p:spPr>
        <p:txBody>
          <a:bodyPr wrap="square">
            <a:spAutoFit/>
          </a:bodyPr>
          <a:lstStyle/>
          <a:p>
            <a:r>
              <a:rPr lang="en-US" sz="1600" b="1" dirty="0">
                <a:latin typeface="Times New Roman" panose="02020603050405020304" pitchFamily="18" charset="0"/>
                <a:cs typeface="Times New Roman" panose="02020603050405020304" pitchFamily="18" charset="0"/>
              </a:rPr>
              <a:t>Implementation of ISO 50001 </a:t>
            </a:r>
            <a:r>
              <a:rPr lang="en" sz="1600" noProof="0" dirty="0">
                <a:latin typeface="Times New Roman" panose="02020603050405020304" pitchFamily="18" charset="0"/>
                <a:cs typeface="Times New Roman" panose="02020603050405020304" pitchFamily="18" charset="0"/>
              </a:rPr>
              <a:t>is not just about meeting standards, but also about a strategic approach to efficient resource use that delivers long-term business benefits.</a:t>
            </a:r>
            <a:r>
              <a:rPr lang="en-US" sz="1600" dirty="0">
                <a:latin typeface="Times New Roman" panose="02020603050405020304" pitchFamily="18" charset="0"/>
                <a:cs typeface="Times New Roman" panose="02020603050405020304" pitchFamily="18" charset="0"/>
              </a:rPr>
              <a:t>.</a:t>
            </a:r>
            <a:endParaRPr lang="uk-UA" sz="1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E5E37B0-24AD-40B6-B939-09528FE0384D}"/>
              </a:ext>
            </a:extLst>
          </p:cNvPr>
          <p:cNvSpPr txBox="1"/>
          <p:nvPr/>
        </p:nvSpPr>
        <p:spPr>
          <a:xfrm>
            <a:off x="520298" y="1668698"/>
            <a:ext cx="11304105" cy="1154162"/>
          </a:xfrm>
          <a:prstGeom prst="rect">
            <a:avLst/>
          </a:prstGeom>
          <a:noFill/>
        </p:spPr>
        <p:txBody>
          <a:bodyPr wrap="square">
            <a:spAutoFit/>
          </a:bodyPr>
          <a:lstStyle/>
          <a:p>
            <a:pPr>
              <a:spcAft>
                <a:spcPts val="600"/>
              </a:spcAft>
            </a:pPr>
            <a:r>
              <a:rPr lang="en-AU" sz="1600" b="1" dirty="0">
                <a:latin typeface="Times New Roman" panose="02020603050405020304" pitchFamily="18" charset="0"/>
                <a:cs typeface="Times New Roman" panose="02020603050405020304" pitchFamily="18" charset="0"/>
              </a:rPr>
              <a:t>What is ISO 50001?</a:t>
            </a:r>
            <a:endParaRPr lang="uk-UA"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ISO 50001 </a:t>
            </a:r>
            <a:r>
              <a:rPr lang="en-US" sz="1600" dirty="0">
                <a:latin typeface="Times New Roman" panose="02020603050405020304" pitchFamily="18" charset="0"/>
                <a:cs typeface="Times New Roman" panose="02020603050405020304" pitchFamily="18" charset="0"/>
              </a:rPr>
              <a:t>is an international energy management system standard that helps businesses implement a systematic approach to improving energy efficiency. It is based on the principle of continuous improvement (PDCA - plan, do, check, improve) and is applicable to any organization, regardless of size or industry.</a:t>
            </a:r>
            <a:endParaRPr lang="uk-UA" sz="1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2DB5029-34EC-4F08-B132-F74B5A1B74F2}"/>
              </a:ext>
            </a:extLst>
          </p:cNvPr>
          <p:cNvSpPr txBox="1"/>
          <p:nvPr/>
        </p:nvSpPr>
        <p:spPr>
          <a:xfrm>
            <a:off x="520298" y="3131680"/>
            <a:ext cx="11304105" cy="1815882"/>
          </a:xfrm>
          <a:prstGeom prst="rect">
            <a:avLst/>
          </a:prstGeom>
          <a:noFill/>
        </p:spPr>
        <p:txBody>
          <a:bodyPr wrap="square">
            <a:spAutoFit/>
          </a:bodyPr>
          <a:lstStyle/>
          <a:p>
            <a:r>
              <a:rPr lang="en" sz="1600" b="1" noProof="0" dirty="0">
                <a:latin typeface="Times New Roman" panose="02020603050405020304" pitchFamily="18" charset="0"/>
                <a:cs typeface="Times New Roman" panose="02020603050405020304" pitchFamily="18" charset="0"/>
              </a:rPr>
              <a:t>Why is this important for businesses?</a:t>
            </a:r>
          </a:p>
          <a:p>
            <a:endParaRPr lang="uk-UA" sz="1600" b="1" noProof="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 sz="1600" b="1" noProof="0" dirty="0">
                <a:latin typeface="Times New Roman" panose="02020603050405020304" pitchFamily="18" charset="0"/>
                <a:cs typeface="Times New Roman" panose="02020603050405020304" pitchFamily="18" charset="0"/>
              </a:rPr>
              <a:t>Cost reduction: </a:t>
            </a:r>
            <a:r>
              <a:rPr lang="en" sz="1600" noProof="0" dirty="0">
                <a:latin typeface="Times New Roman" panose="02020603050405020304" pitchFamily="18" charset="0"/>
                <a:cs typeface="Times New Roman" panose="02020603050405020304" pitchFamily="18" charset="0"/>
              </a:rPr>
              <a:t>efficient energy management allows you to reduce energy consumption and reduce energy costs.</a:t>
            </a:r>
          </a:p>
          <a:p>
            <a:pPr marL="285750" indent="-285750">
              <a:buFont typeface="Wingdings" panose="05000000000000000000" pitchFamily="2" charset="2"/>
              <a:buChar char="ü"/>
            </a:pPr>
            <a:r>
              <a:rPr lang="en" sz="1600" b="1" noProof="0" dirty="0">
                <a:latin typeface="Times New Roman" panose="02020603050405020304" pitchFamily="18" charset="0"/>
                <a:cs typeface="Times New Roman" panose="02020603050405020304" pitchFamily="18" charset="0"/>
              </a:rPr>
              <a:t>Competitiveness: </a:t>
            </a:r>
            <a:r>
              <a:rPr lang="en" sz="1600" noProof="0" dirty="0">
                <a:latin typeface="Times New Roman" panose="02020603050405020304" pitchFamily="18" charset="0"/>
                <a:cs typeface="Times New Roman" panose="02020603050405020304" pitchFamily="18" charset="0"/>
              </a:rPr>
              <a:t>increasing energy efficiency reduces production costs and improves market positions.</a:t>
            </a:r>
          </a:p>
          <a:p>
            <a:pPr marL="285750" indent="-285750">
              <a:buFont typeface="Wingdings" panose="05000000000000000000" pitchFamily="2" charset="2"/>
              <a:buChar char="ü"/>
            </a:pPr>
            <a:r>
              <a:rPr lang="en" sz="1600" b="1" noProof="0" dirty="0">
                <a:latin typeface="Times New Roman" panose="02020603050405020304" pitchFamily="18" charset="0"/>
                <a:cs typeface="Times New Roman" panose="02020603050405020304" pitchFamily="18" charset="0"/>
              </a:rPr>
              <a:t>Regulatory compliance: </a:t>
            </a:r>
            <a:r>
              <a:rPr lang="en" sz="1600" noProof="0" dirty="0">
                <a:latin typeface="Times New Roman" panose="02020603050405020304" pitchFamily="18" charset="0"/>
                <a:cs typeface="Times New Roman" panose="02020603050405020304" pitchFamily="18" charset="0"/>
              </a:rPr>
              <a:t>helps businesses meet national and international energy and environmental regulations.</a:t>
            </a:r>
          </a:p>
          <a:p>
            <a:pPr marL="285750" indent="-285750">
              <a:buFont typeface="Wingdings" panose="05000000000000000000" pitchFamily="2" charset="2"/>
              <a:buChar char="ü"/>
            </a:pPr>
            <a:r>
              <a:rPr lang="en" sz="1600" b="1" noProof="0" dirty="0">
                <a:latin typeface="Times New Roman" panose="02020603050405020304" pitchFamily="18" charset="0"/>
                <a:cs typeface="Times New Roman" panose="02020603050405020304" pitchFamily="18" charset="0"/>
              </a:rPr>
              <a:t>Sustainable development: </a:t>
            </a:r>
            <a:r>
              <a:rPr lang="en" sz="1600" noProof="0" dirty="0">
                <a:latin typeface="Times New Roman" panose="02020603050405020304" pitchFamily="18" charset="0"/>
                <a:cs typeface="Times New Roman" panose="02020603050405020304" pitchFamily="18" charset="0"/>
              </a:rPr>
              <a:t>reducing greenhouse gas emissions and environmental impact.</a:t>
            </a:r>
          </a:p>
          <a:p>
            <a:pPr marL="285750" indent="-285750">
              <a:buFont typeface="Wingdings" panose="05000000000000000000" pitchFamily="2" charset="2"/>
              <a:buChar char="ü"/>
            </a:pPr>
            <a:r>
              <a:rPr lang="en" sz="1600" b="1" noProof="0" dirty="0">
                <a:latin typeface="Times New Roman" panose="02020603050405020304" pitchFamily="18" charset="0"/>
                <a:cs typeface="Times New Roman" panose="02020603050405020304" pitchFamily="18" charset="0"/>
              </a:rPr>
              <a:t>Reputation and investment: </a:t>
            </a:r>
            <a:r>
              <a:rPr lang="en" sz="1600" noProof="0" dirty="0">
                <a:latin typeface="Times New Roman" panose="02020603050405020304" pitchFamily="18" charset="0"/>
                <a:cs typeface="Times New Roman" panose="02020603050405020304" pitchFamily="18" charset="0"/>
              </a:rPr>
              <a:t>ISO 50001 certification increases the trust of partners, customers and investors.</a:t>
            </a:r>
            <a:endParaRPr lang="uk-UA" sz="1600" noProof="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2942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увати 8">
            <a:extLst>
              <a:ext uri="{FF2B5EF4-FFF2-40B4-BE49-F238E27FC236}">
                <a16:creationId xmlns:a16="http://schemas.microsoft.com/office/drawing/2014/main" id="{4C54E7B4-C1BC-4229-B7D5-AE9D700F1AF5}"/>
              </a:ext>
            </a:extLst>
          </p:cNvPr>
          <p:cNvGrpSpPr/>
          <p:nvPr/>
        </p:nvGrpSpPr>
        <p:grpSpPr>
          <a:xfrm>
            <a:off x="-26266" y="102654"/>
            <a:ext cx="4230392" cy="1305076"/>
            <a:chOff x="-26266" y="102654"/>
            <a:chExt cx="4230392" cy="1305076"/>
          </a:xfrm>
        </p:grpSpPr>
        <p:pic>
          <p:nvPicPr>
            <p:cNvPr id="14" name="Picture 4" descr="Text&#10;&#10;Description automatically generated">
              <a:extLst>
                <a:ext uri="{FF2B5EF4-FFF2-40B4-BE49-F238E27FC236}">
                  <a16:creationId xmlns:a16="http://schemas.microsoft.com/office/drawing/2014/main" id="{CB612CCE-B806-4AEC-9684-2D6F9DFBC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15" name="Прямокутник: округлені кути 14">
              <a:extLst>
                <a:ext uri="{FF2B5EF4-FFF2-40B4-BE49-F238E27FC236}">
                  <a16:creationId xmlns:a16="http://schemas.microsoft.com/office/drawing/2014/main" id="{151E4FB9-B64E-4FA0-9140-B02AEC3725DA}"/>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12" name="TextBox 11">
            <a:extLst>
              <a:ext uri="{FF2B5EF4-FFF2-40B4-BE49-F238E27FC236}">
                <a16:creationId xmlns:a16="http://schemas.microsoft.com/office/drawing/2014/main" id="{FB6FA096-2ACA-4534-A023-66370A920258}"/>
              </a:ext>
            </a:extLst>
          </p:cNvPr>
          <p:cNvSpPr txBox="1"/>
          <p:nvPr/>
        </p:nvSpPr>
        <p:spPr>
          <a:xfrm>
            <a:off x="398985" y="2309467"/>
            <a:ext cx="4522061" cy="830997"/>
          </a:xfrm>
          <a:prstGeom prst="rect">
            <a:avLst/>
          </a:prstGeom>
          <a:noFill/>
        </p:spPr>
        <p:txBody>
          <a:bodyPr wrap="square">
            <a:spAutoFit/>
          </a:bodyPr>
          <a:lstStyle/>
          <a:p>
            <a:r>
              <a:rPr lang="uk-UA" sz="2400" b="1" dirty="0">
                <a:effectLst/>
                <a:latin typeface="Times New Roman" panose="02020603050405020304" pitchFamily="18" charset="0"/>
                <a:ea typeface="Times New Roman" panose="02020603050405020304" pitchFamily="18" charset="0"/>
              </a:rPr>
              <a:t>$ 10 000 </a:t>
            </a:r>
            <a:r>
              <a:rPr lang="en-US" sz="2400" dirty="0">
                <a:solidFill>
                  <a:srgbClr val="000000"/>
                </a:solidFill>
                <a:latin typeface="Times New Roman" panose="02020603050405020304" pitchFamily="18" charset="0"/>
                <a:ea typeface="Times New Roman" panose="02020603050405020304" pitchFamily="18" charset="0"/>
              </a:rPr>
              <a:t>for</a:t>
            </a:r>
            <a:r>
              <a:rPr lang="uk-UA" sz="2400" dirty="0">
                <a:solidFill>
                  <a:srgbClr val="000000"/>
                </a:solidFill>
                <a:effectLst/>
                <a:latin typeface="Times New Roman" panose="02020603050405020304" pitchFamily="18" charset="0"/>
                <a:ea typeface="Times New Roman" panose="02020603050405020304" pitchFamily="18" charset="0"/>
              </a:rPr>
              <a:t> </a:t>
            </a:r>
            <a:r>
              <a:rPr lang="en-GB" sz="2400" dirty="0">
                <a:solidFill>
                  <a:srgbClr val="000000"/>
                </a:solidFill>
                <a:latin typeface="Times New Roman" panose="02020603050405020304" pitchFamily="18" charset="0"/>
                <a:ea typeface="Times New Roman" panose="02020603050405020304" pitchFamily="18" charset="0"/>
              </a:rPr>
              <a:t>Large enterprises</a:t>
            </a:r>
            <a:r>
              <a:rPr lang="uk-UA" sz="2400" noProof="0" dirty="0">
                <a:solidFill>
                  <a:srgbClr val="000000"/>
                </a:solidFill>
                <a:effectLst/>
                <a:latin typeface="Times New Roman" panose="02020603050405020304" pitchFamily="18" charset="0"/>
                <a:ea typeface="Times New Roman" panose="02020603050405020304" pitchFamily="18" charset="0"/>
              </a:rPr>
              <a:t> </a:t>
            </a:r>
            <a:endParaRPr lang="en-US" sz="2400" noProof="0" dirty="0">
              <a:solidFill>
                <a:srgbClr val="000000"/>
              </a:solidFill>
              <a:effectLst/>
              <a:latin typeface="Times New Roman" panose="02020603050405020304" pitchFamily="18" charset="0"/>
              <a:ea typeface="Times New Roman" panose="02020603050405020304" pitchFamily="18" charset="0"/>
            </a:endParaRPr>
          </a:p>
          <a:p>
            <a:r>
              <a:rPr lang="uk-UA" sz="2400" b="1" dirty="0">
                <a:effectLst/>
                <a:latin typeface="Times New Roman" panose="02020603050405020304" pitchFamily="18" charset="0"/>
                <a:ea typeface="Times New Roman" panose="02020603050405020304" pitchFamily="18" charset="0"/>
              </a:rPr>
              <a:t>$ 5 000 </a:t>
            </a:r>
            <a:r>
              <a:rPr lang="en-US" sz="2400" dirty="0">
                <a:solidFill>
                  <a:srgbClr val="000000"/>
                </a:solidFill>
                <a:latin typeface="Times New Roman" panose="02020603050405020304" pitchFamily="18" charset="0"/>
                <a:ea typeface="Times New Roman" panose="02020603050405020304" pitchFamily="18" charset="0"/>
              </a:rPr>
              <a:t>for 3</a:t>
            </a:r>
            <a:r>
              <a:rPr lang="uk-UA" sz="2400" dirty="0">
                <a:solidFill>
                  <a:srgbClr val="000000"/>
                </a:solidFill>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SMEs</a:t>
            </a:r>
            <a:endParaRPr lang="uk-UA" sz="2400" dirty="0"/>
          </a:p>
        </p:txBody>
      </p:sp>
      <p:sp>
        <p:nvSpPr>
          <p:cNvPr id="5" name="TextBox 4">
            <a:extLst>
              <a:ext uri="{FF2B5EF4-FFF2-40B4-BE49-F238E27FC236}">
                <a16:creationId xmlns:a16="http://schemas.microsoft.com/office/drawing/2014/main" id="{0B310BA5-70E5-4564-9AF0-CA4E03158807}"/>
              </a:ext>
            </a:extLst>
          </p:cNvPr>
          <p:cNvSpPr txBox="1"/>
          <p:nvPr/>
        </p:nvSpPr>
        <p:spPr>
          <a:xfrm>
            <a:off x="5687240" y="2222602"/>
            <a:ext cx="6256250" cy="2677656"/>
          </a:xfrm>
          <a:prstGeom prst="rect">
            <a:avLst/>
          </a:prstGeom>
          <a:ln w="28575">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 sz="2400" i="1" noProof="0" dirty="0">
                <a:latin typeface="Times New Roman" panose="02020603050405020304" pitchFamily="18" charset="0"/>
                <a:cs typeface="Times New Roman" panose="02020603050405020304" pitchFamily="18" charset="0"/>
              </a:rPr>
              <a:t>To qualify for these awards, companies prepared case studies detailing their experience implementing and certifying ISO 50001/energy efficiency measures. </a:t>
            </a:r>
          </a:p>
          <a:p>
            <a:pPr algn="just"/>
            <a:r>
              <a:rPr lang="en" sz="2400" i="1" noProof="0" dirty="0">
                <a:latin typeface="Times New Roman" panose="02020603050405020304" pitchFamily="18" charset="0"/>
                <a:cs typeface="Times New Roman" panose="02020603050405020304" pitchFamily="18" charset="0"/>
              </a:rPr>
              <a:t>They shared the business benefits, valuable lessons learned, and key success factors, as well as practical advice for other companies</a:t>
            </a:r>
            <a:endParaRPr lang="uk-UA" sz="2400" i="1" noProof="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6F3660B-5FC5-4782-B1D3-D22A1038727B}"/>
              </a:ext>
            </a:extLst>
          </p:cNvPr>
          <p:cNvSpPr txBox="1"/>
          <p:nvPr/>
        </p:nvSpPr>
        <p:spPr>
          <a:xfrm>
            <a:off x="7587992" y="432026"/>
            <a:ext cx="3953782" cy="646331"/>
          </a:xfrm>
          <a:prstGeom prst="rect">
            <a:avLst/>
          </a:prstGeom>
          <a:noFill/>
        </p:spPr>
        <p:txBody>
          <a:bodyPr wrap="square" rtlCol="0">
            <a:spAutoFit/>
          </a:bodyPr>
          <a:lstStyle/>
          <a:p>
            <a:r>
              <a:rPr lang="en" sz="3600" b="1" noProof="0" dirty="0">
                <a:solidFill>
                  <a:srgbClr val="0070C0"/>
                </a:solidFill>
                <a:latin typeface="Times New Roman" panose="02020603050405020304" pitchFamily="18" charset="0"/>
                <a:cs typeface="Times New Roman" panose="02020603050405020304" pitchFamily="18" charset="0"/>
              </a:rPr>
              <a:t>Nominations</a:t>
            </a:r>
          </a:p>
        </p:txBody>
      </p:sp>
      <p:sp>
        <p:nvSpPr>
          <p:cNvPr id="16" name="TextBox 15">
            <a:extLst>
              <a:ext uri="{FF2B5EF4-FFF2-40B4-BE49-F238E27FC236}">
                <a16:creationId xmlns:a16="http://schemas.microsoft.com/office/drawing/2014/main" id="{9FB1593F-4BF3-49F7-9F19-97D4724E4A7C}"/>
              </a:ext>
            </a:extLst>
          </p:cNvPr>
          <p:cNvSpPr txBox="1"/>
          <p:nvPr/>
        </p:nvSpPr>
        <p:spPr>
          <a:xfrm>
            <a:off x="446016" y="1776146"/>
            <a:ext cx="4428000" cy="461665"/>
          </a:xfrm>
          <a:prstGeom prst="rect">
            <a:avLst/>
          </a:prstGeom>
          <a:solidFill>
            <a:srgbClr val="CCFF99"/>
          </a:solidFill>
        </p:spPr>
        <p:txBody>
          <a:bodyPr wrap="square">
            <a:spAutoFit/>
          </a:bodyPr>
          <a:lstStyle/>
          <a:p>
            <a:r>
              <a:rPr lang="en-AU" sz="2400" dirty="0">
                <a:latin typeface="Times New Roman" panose="02020603050405020304" pitchFamily="18" charset="0"/>
                <a:cs typeface="Times New Roman" panose="02020603050405020304" pitchFamily="18" charset="0"/>
              </a:rPr>
              <a:t>Award for Excellence </a:t>
            </a:r>
            <a:endParaRPr lang="uk-UA"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1D1D86C-A854-4E70-8672-07755A63AC5D}"/>
              </a:ext>
            </a:extLst>
          </p:cNvPr>
          <p:cNvSpPr txBox="1"/>
          <p:nvPr/>
        </p:nvSpPr>
        <p:spPr>
          <a:xfrm>
            <a:off x="470590" y="3371174"/>
            <a:ext cx="4467123" cy="461665"/>
          </a:xfrm>
          <a:prstGeom prst="rect">
            <a:avLst/>
          </a:prstGeom>
          <a:solidFill>
            <a:srgbClr val="CCFF99"/>
          </a:solidFill>
        </p:spPr>
        <p:txBody>
          <a:bodyPr wrap="square">
            <a:spAutoFit/>
          </a:bodyPr>
          <a:lstStyle>
            <a:defPPr>
              <a:defRPr lang="uk-UA"/>
            </a:defPPr>
            <a:lvl1pPr>
              <a:defRPr sz="2400">
                <a:latin typeface="Times New Roman" panose="02020603050405020304" pitchFamily="18" charset="0"/>
                <a:cs typeface="Times New Roman" panose="02020603050405020304" pitchFamily="18" charset="0"/>
              </a:defRPr>
            </a:lvl1pPr>
          </a:lstStyle>
          <a:p>
            <a:r>
              <a:rPr lang="en-AU" dirty="0"/>
              <a:t>Award for Initiative </a:t>
            </a:r>
            <a:endParaRPr lang="uk-UA" dirty="0"/>
          </a:p>
        </p:txBody>
      </p:sp>
      <p:cxnSp>
        <p:nvCxnSpPr>
          <p:cNvPr id="18" name="Пряма сполучна лінія 17">
            <a:extLst>
              <a:ext uri="{FF2B5EF4-FFF2-40B4-BE49-F238E27FC236}">
                <a16:creationId xmlns:a16="http://schemas.microsoft.com/office/drawing/2014/main" id="{E82D1DA5-4AA9-46F0-B54C-0D102CC909F1}"/>
              </a:ext>
            </a:extLst>
          </p:cNvPr>
          <p:cNvCxnSpPr>
            <a:cxnSpLocks/>
          </p:cNvCxnSpPr>
          <p:nvPr/>
        </p:nvCxnSpPr>
        <p:spPr>
          <a:xfrm>
            <a:off x="5503832" y="1776146"/>
            <a:ext cx="0" cy="3616278"/>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7" name="TextBox 6">
            <a:extLst>
              <a:ext uri="{FF2B5EF4-FFF2-40B4-BE49-F238E27FC236}">
                <a16:creationId xmlns:a16="http://schemas.microsoft.com/office/drawing/2014/main" id="{63AB1916-AE36-4B51-98B1-B7FACB6238B5}"/>
              </a:ext>
            </a:extLst>
          </p:cNvPr>
          <p:cNvSpPr txBox="1"/>
          <p:nvPr/>
        </p:nvSpPr>
        <p:spPr>
          <a:xfrm>
            <a:off x="470590" y="4063549"/>
            <a:ext cx="4586834" cy="2246769"/>
          </a:xfrm>
          <a:prstGeom prst="rect">
            <a:avLst/>
          </a:prstGeom>
          <a:noFill/>
        </p:spPr>
        <p:txBody>
          <a:bodyPr wrap="square" rtlCol="0">
            <a:spAutoFit/>
          </a:bodyPr>
          <a:lstStyle/>
          <a:p>
            <a:r>
              <a:rPr lang="en" sz="2000" b="1" noProof="0" dirty="0">
                <a:solidFill>
                  <a:srgbClr val="0070C0"/>
                </a:solidFill>
                <a:latin typeface="Times New Roman" panose="02020603050405020304" pitchFamily="18" charset="0"/>
                <a:cs typeface="Times New Roman" panose="02020603050405020304" pitchFamily="18" charset="0"/>
              </a:rPr>
              <a:t>All enterprises </a:t>
            </a:r>
            <a:r>
              <a:rPr lang="en" sz="2000" noProof="0" dirty="0">
                <a:effectLst/>
                <a:latin typeface="Times New Roman" panose="02020603050405020304" pitchFamily="18" charset="0"/>
                <a:ea typeface="Calibri" panose="020F0502020204030204" pitchFamily="34" charset="0"/>
                <a:cs typeface="Times New Roman" panose="02020603050405020304" pitchFamily="18" charset="0"/>
              </a:rPr>
              <a:t>that have submitted completed </a:t>
            </a:r>
            <a:r>
              <a:rPr lang="en" sz="2000" noProof="0" dirty="0">
                <a:latin typeface="Times New Roman" panose="02020603050405020304" pitchFamily="18" charset="0"/>
                <a:ea typeface="Calibri" panose="020F0502020204030204" pitchFamily="34" charset="0"/>
                <a:cs typeface="Times New Roman" panose="02020603050405020304" pitchFamily="18" charset="0"/>
              </a:rPr>
              <a:t>applications in accordance </a:t>
            </a:r>
            <a:r>
              <a:rPr lang="en" sz="2000" noProof="0" dirty="0">
                <a:effectLst/>
                <a:latin typeface="Times New Roman" panose="02020603050405020304" pitchFamily="18" charset="0"/>
                <a:ea typeface="Calibri" panose="020F0502020204030204" pitchFamily="34" charset="0"/>
                <a:cs typeface="Times New Roman" panose="02020603050405020304" pitchFamily="18" charset="0"/>
              </a:rPr>
              <a:t>with requirements </a:t>
            </a:r>
            <a:r>
              <a:rPr lang="en" sz="2000" noProof="0" dirty="0">
                <a:solidFill>
                  <a:prstClr val="black"/>
                </a:solidFill>
                <a:latin typeface="Times New Roman" panose="02020603050405020304" pitchFamily="18" charset="0"/>
                <a:cs typeface="Times New Roman" panose="02020603050405020304" pitchFamily="18" charset="0"/>
              </a:rPr>
              <a:t>will be eligible to participate free of charge in </a:t>
            </a:r>
            <a:r>
              <a:rPr lang="en" sz="2000" b="1" dirty="0">
                <a:solidFill>
                  <a:srgbClr val="0070C0"/>
                </a:solidFill>
                <a:latin typeface="Times New Roman" panose="02020603050405020304" pitchFamily="18" charset="0"/>
                <a:cs typeface="Times New Roman" panose="02020603050405020304" pitchFamily="18" charset="0"/>
              </a:rPr>
              <a:t>2</a:t>
            </a:r>
            <a:r>
              <a:rPr lang="en" sz="2000" b="1" noProof="0" dirty="0">
                <a:solidFill>
                  <a:srgbClr val="0070C0"/>
                </a:solidFill>
                <a:latin typeface="Times New Roman" panose="02020603050405020304" pitchFamily="18" charset="0"/>
                <a:cs typeface="Times New Roman" panose="02020603050405020304" pitchFamily="18" charset="0"/>
              </a:rPr>
              <a:t> UNIDO online trainings </a:t>
            </a:r>
            <a:r>
              <a:rPr lang="en" sz="2000" noProof="0" dirty="0">
                <a:solidFill>
                  <a:prstClr val="black"/>
                </a:solidFill>
                <a:latin typeface="Times New Roman" panose="02020603050405020304" pitchFamily="18" charset="0"/>
                <a:cs typeface="Times New Roman" panose="02020603050405020304" pitchFamily="18" charset="0"/>
              </a:rPr>
              <a:t>on ISO 50001 Energy Management System Implementation and on Energy Efficiency Indicators</a:t>
            </a:r>
            <a:endParaRPr kumimoji="0" lang="uk-UA" sz="2000" b="0" i="0" u="none" strike="noStrike" kern="1200" cap="none" spc="0" normalizeH="0" baseline="0" noProof="0" dirty="0">
              <a:ln>
                <a:noFill/>
              </a:ln>
              <a:solidFill>
                <a:prstClr val="black"/>
              </a:solidFill>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1021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увати 8">
            <a:extLst>
              <a:ext uri="{FF2B5EF4-FFF2-40B4-BE49-F238E27FC236}">
                <a16:creationId xmlns:a16="http://schemas.microsoft.com/office/drawing/2014/main" id="{4C54E7B4-C1BC-4229-B7D5-AE9D700F1AF5}"/>
              </a:ext>
            </a:extLst>
          </p:cNvPr>
          <p:cNvGrpSpPr/>
          <p:nvPr/>
        </p:nvGrpSpPr>
        <p:grpSpPr>
          <a:xfrm>
            <a:off x="-26266" y="102654"/>
            <a:ext cx="4230392" cy="1305076"/>
            <a:chOff x="-26266" y="102654"/>
            <a:chExt cx="4230392" cy="1305076"/>
          </a:xfrm>
        </p:grpSpPr>
        <p:pic>
          <p:nvPicPr>
            <p:cNvPr id="14" name="Picture 4" descr="Text&#10;&#10;Description automatically generated">
              <a:extLst>
                <a:ext uri="{FF2B5EF4-FFF2-40B4-BE49-F238E27FC236}">
                  <a16:creationId xmlns:a16="http://schemas.microsoft.com/office/drawing/2014/main" id="{CB612CCE-B806-4AEC-9684-2D6F9DFBC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15" name="Прямокутник: округлені кути 14">
              <a:extLst>
                <a:ext uri="{FF2B5EF4-FFF2-40B4-BE49-F238E27FC236}">
                  <a16:creationId xmlns:a16="http://schemas.microsoft.com/office/drawing/2014/main" id="{151E4FB9-B64E-4FA0-9140-B02AEC3725DA}"/>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12" name="TextBox 11">
            <a:extLst>
              <a:ext uri="{FF2B5EF4-FFF2-40B4-BE49-F238E27FC236}">
                <a16:creationId xmlns:a16="http://schemas.microsoft.com/office/drawing/2014/main" id="{6513F0BB-1D84-4800-8AD5-68991AEFE739}"/>
              </a:ext>
            </a:extLst>
          </p:cNvPr>
          <p:cNvSpPr txBox="1"/>
          <p:nvPr/>
        </p:nvSpPr>
        <p:spPr>
          <a:xfrm>
            <a:off x="7987876" y="273183"/>
            <a:ext cx="2388339" cy="646331"/>
          </a:xfrm>
          <a:prstGeom prst="rect">
            <a:avLst/>
          </a:prstGeom>
          <a:noFill/>
        </p:spPr>
        <p:txBody>
          <a:bodyPr wrap="square" rtlCol="0">
            <a:spAutoFit/>
          </a:bodyPr>
          <a:lstStyle/>
          <a:p>
            <a:r>
              <a:rPr lang="en-GB" sz="3600" b="1" noProof="0" dirty="0">
                <a:solidFill>
                  <a:srgbClr val="0070C0"/>
                </a:solidFill>
                <a:latin typeface="Times New Roman" panose="02020603050405020304" pitchFamily="18" charset="0"/>
                <a:cs typeface="Times New Roman" panose="02020603050405020304" pitchFamily="18" charset="0"/>
              </a:rPr>
              <a:t>Judges</a:t>
            </a:r>
            <a:endParaRPr lang="uk-UA" sz="3600" b="1" noProof="0" dirty="0">
              <a:solidFill>
                <a:srgbClr val="0070C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6BC7C9E1-D996-468D-A2B3-2DACEDD4708D}"/>
              </a:ext>
            </a:extLst>
          </p:cNvPr>
          <p:cNvSpPr txBox="1"/>
          <p:nvPr/>
        </p:nvSpPr>
        <p:spPr>
          <a:xfrm>
            <a:off x="1092264" y="4329438"/>
            <a:ext cx="4534532" cy="1323439"/>
          </a:xfrm>
          <a:prstGeom prst="rect">
            <a:avLst/>
          </a:prstGeom>
          <a:noFill/>
        </p:spPr>
        <p:txBody>
          <a:bodyPr wrap="square" rtlCol="0">
            <a:spAutoFit/>
          </a:bodyPr>
          <a:lstStyle/>
          <a:p>
            <a:r>
              <a:rPr lang="en-AU" sz="2000" b="1" dirty="0">
                <a:solidFill>
                  <a:srgbClr val="0070C0"/>
                </a:solidFill>
                <a:latin typeface="Times New Roman" panose="02020603050405020304" pitchFamily="18" charset="0"/>
                <a:cs typeface="Times New Roman" panose="02020603050405020304" pitchFamily="18" charset="0"/>
              </a:rPr>
              <a:t>Olena Rybak</a:t>
            </a:r>
            <a:r>
              <a:rPr lang="uk-UA" sz="2000" b="1" dirty="0">
                <a:solidFill>
                  <a:srgbClr val="0070C0"/>
                </a:solidFill>
                <a:latin typeface="Times New Roman" panose="02020603050405020304" pitchFamily="18" charset="0"/>
                <a:cs typeface="Times New Roman" panose="02020603050405020304" pitchFamily="18" charset="0"/>
              </a:rPr>
              <a:t>,</a:t>
            </a:r>
          </a:p>
          <a:p>
            <a:pPr marL="0" marR="0" lvl="0" indent="0" algn="l" rtl="0">
              <a:spcBef>
                <a:spcPts val="0"/>
              </a:spcBef>
              <a:spcAft>
                <a:spcPts val="0"/>
              </a:spcAft>
              <a:buNone/>
            </a:pPr>
            <a:r>
              <a:rPr lang="en" sz="2000" i="1" noProof="0" dirty="0">
                <a:solidFill>
                  <a:schemeClr val="dk1"/>
                </a:solidFill>
                <a:latin typeface="Times New Roman" panose="02020603050405020304" pitchFamily="18" charset="0"/>
                <a:ea typeface="Times New Roman"/>
                <a:cs typeface="Times New Roman" panose="02020603050405020304" pitchFamily="18" charset="0"/>
                <a:sym typeface="Times New Roman"/>
              </a:rPr>
              <a:t>Executive Director of IC Conculenten Ukraine , </a:t>
            </a:r>
          </a:p>
          <a:p>
            <a:pPr marL="0" marR="0" lvl="0" indent="0" algn="l" rtl="0">
              <a:spcBef>
                <a:spcPts val="0"/>
              </a:spcBef>
              <a:spcAft>
                <a:spcPts val="0"/>
              </a:spcAft>
              <a:buNone/>
            </a:pPr>
            <a:r>
              <a:rPr lang="en" sz="2000" i="1" noProof="0" dirty="0">
                <a:solidFill>
                  <a:schemeClr val="dk1"/>
                </a:solidFill>
                <a:latin typeface="Times New Roman" panose="02020603050405020304" pitchFamily="18" charset="0"/>
                <a:ea typeface="Times New Roman"/>
                <a:cs typeface="Times New Roman" panose="02020603050405020304" pitchFamily="18" charset="0"/>
                <a:sym typeface="Times New Roman"/>
              </a:rPr>
              <a:t>Deputy Chairwoman of EUEA Board</a:t>
            </a:r>
          </a:p>
        </p:txBody>
      </p:sp>
      <p:sp>
        <p:nvSpPr>
          <p:cNvPr id="20" name="TextBox 19">
            <a:extLst>
              <a:ext uri="{FF2B5EF4-FFF2-40B4-BE49-F238E27FC236}">
                <a16:creationId xmlns:a16="http://schemas.microsoft.com/office/drawing/2014/main" id="{26B223CE-F79B-4EFA-83B7-E340066517CC}"/>
              </a:ext>
            </a:extLst>
          </p:cNvPr>
          <p:cNvSpPr txBox="1"/>
          <p:nvPr/>
        </p:nvSpPr>
        <p:spPr>
          <a:xfrm>
            <a:off x="6811617" y="4355942"/>
            <a:ext cx="5181600" cy="1323439"/>
          </a:xfrm>
          <a:prstGeom prst="rect">
            <a:avLst/>
          </a:prstGeom>
          <a:noFill/>
        </p:spPr>
        <p:txBody>
          <a:bodyPr wrap="square">
            <a:spAutoFit/>
          </a:bodyPr>
          <a:lstStyle/>
          <a:p>
            <a:pPr algn="just"/>
            <a:r>
              <a:rPr lang="en-AU" sz="2000" b="1" dirty="0" err="1">
                <a:solidFill>
                  <a:srgbClr val="0070C0"/>
                </a:solidFill>
                <a:latin typeface="Times New Roman" panose="02020603050405020304" pitchFamily="18" charset="0"/>
                <a:cs typeface="Times New Roman" panose="02020603050405020304" pitchFamily="18" charset="0"/>
              </a:rPr>
              <a:t>Anatoliy</a:t>
            </a:r>
            <a:r>
              <a:rPr lang="en-AU" sz="2000" b="1" dirty="0">
                <a:solidFill>
                  <a:srgbClr val="0070C0"/>
                </a:solidFill>
                <a:latin typeface="Times New Roman" panose="02020603050405020304" pitchFamily="18" charset="0"/>
                <a:cs typeface="Times New Roman" panose="02020603050405020304" pitchFamily="18" charset="0"/>
              </a:rPr>
              <a:t> </a:t>
            </a:r>
            <a:r>
              <a:rPr lang="en-AU" sz="2000" b="1" dirty="0" err="1">
                <a:solidFill>
                  <a:srgbClr val="0070C0"/>
                </a:solidFill>
                <a:latin typeface="Times New Roman" panose="02020603050405020304" pitchFamily="18" charset="0"/>
                <a:cs typeface="Times New Roman" panose="02020603050405020304" pitchFamily="18" charset="0"/>
              </a:rPr>
              <a:t>Chernyavsky</a:t>
            </a:r>
            <a:r>
              <a:rPr lang="uk-UA" sz="2000" dirty="0">
                <a:solidFill>
                  <a:srgbClr val="0070C0"/>
                </a:solidFill>
                <a:latin typeface="Times New Roman" panose="02020603050405020304" pitchFamily="18" charset="0"/>
                <a:cs typeface="Times New Roman" panose="02020603050405020304" pitchFamily="18" charset="0"/>
              </a:rPr>
              <a:t>, </a:t>
            </a:r>
          </a:p>
          <a:p>
            <a:pPr marL="0" marR="0" lvl="0" indent="0" algn="l" rtl="0">
              <a:spcBef>
                <a:spcPts val="0"/>
              </a:spcBef>
              <a:spcAft>
                <a:spcPts val="0"/>
              </a:spcAft>
              <a:buNone/>
            </a:pPr>
            <a:r>
              <a:rPr lang="en" sz="2000" i="1" noProof="0" dirty="0">
                <a:solidFill>
                  <a:schemeClr val="dk1"/>
                </a:solidFill>
                <a:latin typeface="Times New Roman" panose="02020603050405020304" pitchFamily="18" charset="0"/>
                <a:ea typeface="Times New Roman"/>
                <a:cs typeface="Times New Roman" panose="02020603050405020304" pitchFamily="18" charset="0"/>
                <a:sym typeface="Times New Roman"/>
              </a:rPr>
              <a:t>Candidate of Technical Sciences, Associate Professor of the Department of Power Supply, Institute of Energy Efficiency and Energy Saving</a:t>
            </a:r>
            <a:endParaRPr lang="uk-UA" sz="2000" noProof="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0B1D3D7D-153C-4044-B0D5-5A5579D65011}"/>
              </a:ext>
            </a:extLst>
          </p:cNvPr>
          <p:cNvPicPr>
            <a:picLocks noChangeAspect="1"/>
          </p:cNvPicPr>
          <p:nvPr/>
        </p:nvPicPr>
        <p:blipFill rotWithShape="1">
          <a:blip r:embed="rId3">
            <a:extLst>
              <a:ext uri="{28A0092B-C50C-407E-A947-70E740481C1C}">
                <a14:useLocalDpi xmlns:a14="http://schemas.microsoft.com/office/drawing/2010/main" val="0"/>
              </a:ext>
            </a:extLst>
          </a:blip>
          <a:srcRect l="29310" t="11576" r="22174" b="2989"/>
          <a:stretch/>
        </p:blipFill>
        <p:spPr>
          <a:xfrm>
            <a:off x="1190552" y="1556974"/>
            <a:ext cx="2168978" cy="2546331"/>
          </a:xfrm>
          <a:prstGeom prst="rect">
            <a:avLst/>
          </a:prstGeom>
        </p:spPr>
      </p:pic>
      <p:pic>
        <p:nvPicPr>
          <p:cNvPr id="18" name="Рисунок 17">
            <a:extLst>
              <a:ext uri="{FF2B5EF4-FFF2-40B4-BE49-F238E27FC236}">
                <a16:creationId xmlns:a16="http://schemas.microsoft.com/office/drawing/2014/main" id="{E203FEF2-5B82-4380-90EB-9AF6A28343D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9339" y="1407730"/>
            <a:ext cx="1796415" cy="2695575"/>
          </a:xfrm>
          <a:prstGeom prst="rect">
            <a:avLst/>
          </a:prstGeom>
          <a:noFill/>
          <a:ln>
            <a:noFill/>
          </a:ln>
        </p:spPr>
      </p:pic>
    </p:spTree>
    <p:extLst>
      <p:ext uri="{BB962C8B-B14F-4D97-AF65-F5344CB8AC3E}">
        <p14:creationId xmlns:p14="http://schemas.microsoft.com/office/powerpoint/2010/main" val="1594842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увати 8">
            <a:extLst>
              <a:ext uri="{FF2B5EF4-FFF2-40B4-BE49-F238E27FC236}">
                <a16:creationId xmlns:a16="http://schemas.microsoft.com/office/drawing/2014/main" id="{4C54E7B4-C1BC-4229-B7D5-AE9D700F1AF5}"/>
              </a:ext>
            </a:extLst>
          </p:cNvPr>
          <p:cNvGrpSpPr/>
          <p:nvPr/>
        </p:nvGrpSpPr>
        <p:grpSpPr>
          <a:xfrm>
            <a:off x="-26266" y="102654"/>
            <a:ext cx="4230392" cy="1305076"/>
            <a:chOff x="-26266" y="102654"/>
            <a:chExt cx="4230392" cy="1305076"/>
          </a:xfrm>
        </p:grpSpPr>
        <p:pic>
          <p:nvPicPr>
            <p:cNvPr id="14" name="Picture 4" descr="Text&#10;&#10;Description automatically generated">
              <a:extLst>
                <a:ext uri="{FF2B5EF4-FFF2-40B4-BE49-F238E27FC236}">
                  <a16:creationId xmlns:a16="http://schemas.microsoft.com/office/drawing/2014/main" id="{CB612CCE-B806-4AEC-9684-2D6F9DFBC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15" name="Прямокутник: округлені кути 14">
              <a:extLst>
                <a:ext uri="{FF2B5EF4-FFF2-40B4-BE49-F238E27FC236}">
                  <a16:creationId xmlns:a16="http://schemas.microsoft.com/office/drawing/2014/main" id="{151E4FB9-B64E-4FA0-9140-B02AEC3725DA}"/>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7" name="TextBox 6">
            <a:extLst>
              <a:ext uri="{FF2B5EF4-FFF2-40B4-BE49-F238E27FC236}">
                <a16:creationId xmlns:a16="http://schemas.microsoft.com/office/drawing/2014/main" id="{9C57FFFA-EF15-4598-9633-B02A0D0EAAE6}"/>
              </a:ext>
            </a:extLst>
          </p:cNvPr>
          <p:cNvSpPr txBox="1"/>
          <p:nvPr/>
        </p:nvSpPr>
        <p:spPr>
          <a:xfrm>
            <a:off x="5942166" y="432026"/>
            <a:ext cx="5665994" cy="646331"/>
          </a:xfrm>
          <a:prstGeom prst="rect">
            <a:avLst/>
          </a:prstGeom>
          <a:noFill/>
        </p:spPr>
        <p:txBody>
          <a:bodyPr wrap="square" rtlCol="0">
            <a:spAutoFit/>
          </a:bodyPr>
          <a:lstStyle/>
          <a:p>
            <a:r>
              <a:rPr lang="en-GB" sz="3600" b="1" noProof="0" dirty="0">
                <a:solidFill>
                  <a:srgbClr val="0070C0"/>
                </a:solidFill>
                <a:latin typeface="Times New Roman" panose="02020603050405020304" pitchFamily="18" charset="0"/>
                <a:cs typeface="Times New Roman" panose="02020603050405020304" pitchFamily="18" charset="0"/>
              </a:rPr>
              <a:t>Information partners</a:t>
            </a:r>
          </a:p>
        </p:txBody>
      </p:sp>
      <p:sp>
        <p:nvSpPr>
          <p:cNvPr id="8" name="TextBox 7">
            <a:extLst>
              <a:ext uri="{FF2B5EF4-FFF2-40B4-BE49-F238E27FC236}">
                <a16:creationId xmlns:a16="http://schemas.microsoft.com/office/drawing/2014/main" id="{534F8EA6-453C-42A9-BA74-70AC45CA9C53}"/>
              </a:ext>
            </a:extLst>
          </p:cNvPr>
          <p:cNvSpPr txBox="1"/>
          <p:nvPr/>
        </p:nvSpPr>
        <p:spPr>
          <a:xfrm>
            <a:off x="5463384" y="2365996"/>
            <a:ext cx="5665994" cy="769441"/>
          </a:xfrm>
          <a:prstGeom prst="rect">
            <a:avLst/>
          </a:prstGeom>
          <a:noFill/>
        </p:spPr>
        <p:txBody>
          <a:bodyPr wrap="square" rtlCol="0">
            <a:spAutoFit/>
          </a:bodyPr>
          <a:lstStyle/>
          <a:p>
            <a:r>
              <a:rPr lang="en-US" sz="2200" i="1" dirty="0">
                <a:latin typeface="Times New Roman" panose="02020603050405020304" pitchFamily="18" charset="0"/>
                <a:cs typeface="Times New Roman" panose="02020603050405020304" pitchFamily="18" charset="0"/>
              </a:rPr>
              <a:t>State Agency on Energy Efficiency and Energy Saving of Ukraine</a:t>
            </a:r>
            <a:endParaRPr lang="uk-UA" sz="2200" i="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8EF5E99-8A3C-4797-B4FA-E0731071CD93}"/>
              </a:ext>
            </a:extLst>
          </p:cNvPr>
          <p:cNvSpPr txBox="1"/>
          <p:nvPr/>
        </p:nvSpPr>
        <p:spPr>
          <a:xfrm>
            <a:off x="5463384" y="5622266"/>
            <a:ext cx="1982671" cy="430887"/>
          </a:xfrm>
          <a:prstGeom prst="rect">
            <a:avLst/>
          </a:prstGeom>
          <a:noFill/>
        </p:spPr>
        <p:txBody>
          <a:bodyPr wrap="square">
            <a:spAutoFit/>
          </a:bodyPr>
          <a:lstStyle/>
          <a:p>
            <a:r>
              <a:rPr lang="en-AU" sz="2200" i="1" dirty="0">
                <a:effectLst/>
                <a:latin typeface="Times New Roman" panose="02020603050405020304" pitchFamily="18" charset="0"/>
                <a:cs typeface="Times New Roman" panose="02020603050405020304" pitchFamily="18" charset="0"/>
              </a:rPr>
              <a:t>TMS Ukraine </a:t>
            </a:r>
            <a:endParaRPr lang="uk-UA" sz="2200"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3DAA973-955D-478C-B584-9C246896DCAE}"/>
              </a:ext>
            </a:extLst>
          </p:cNvPr>
          <p:cNvSpPr txBox="1"/>
          <p:nvPr/>
        </p:nvSpPr>
        <p:spPr>
          <a:xfrm>
            <a:off x="5463384" y="3964380"/>
            <a:ext cx="5388115" cy="769441"/>
          </a:xfrm>
          <a:prstGeom prst="rect">
            <a:avLst/>
          </a:prstGeom>
          <a:noFill/>
        </p:spPr>
        <p:txBody>
          <a:bodyPr wrap="square">
            <a:spAutoFit/>
          </a:bodyPr>
          <a:lstStyle/>
          <a:p>
            <a:r>
              <a:rPr lang="en" sz="2200" i="1" dirty="0">
                <a:latin typeface="Times New Roman" panose="02020603050405020304" pitchFamily="18" charset="0"/>
                <a:cs typeface="Times New Roman" panose="02020603050405020304" pitchFamily="18" charset="0"/>
              </a:rPr>
              <a:t>The Center for Resource Efficient and Cleaner Production</a:t>
            </a:r>
            <a:endParaRPr lang="uk-UA" sz="2200" i="1" dirty="0">
              <a:latin typeface="Times New Roman" panose="02020603050405020304" pitchFamily="18"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84E1117F-8B4A-4626-BE13-CFE1D87F7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48" y="3964380"/>
            <a:ext cx="1196522" cy="1180132"/>
          </a:xfrm>
          <a:prstGeom prst="rect">
            <a:avLst/>
          </a:prstGeom>
        </p:spPr>
      </p:pic>
      <p:pic>
        <p:nvPicPr>
          <p:cNvPr id="16" name="Графіка 15">
            <a:extLst>
              <a:ext uri="{FF2B5EF4-FFF2-40B4-BE49-F238E27FC236}">
                <a16:creationId xmlns:a16="http://schemas.microsoft.com/office/drawing/2014/main" id="{6332DDD4-C314-4A17-9356-1B66C4810C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8784" y="2080924"/>
            <a:ext cx="4230392" cy="1872999"/>
          </a:xfrm>
          <a:prstGeom prst="rect">
            <a:avLst/>
          </a:prstGeom>
        </p:spPr>
      </p:pic>
      <p:pic>
        <p:nvPicPr>
          <p:cNvPr id="3" name="Рисунок 2">
            <a:extLst>
              <a:ext uri="{FF2B5EF4-FFF2-40B4-BE49-F238E27FC236}">
                <a16:creationId xmlns:a16="http://schemas.microsoft.com/office/drawing/2014/main" id="{3FA6B949-3502-4DFD-BB4F-CA774FFAF6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548" y="5622265"/>
            <a:ext cx="1444982" cy="579751"/>
          </a:xfrm>
          <a:prstGeom prst="rect">
            <a:avLst/>
          </a:prstGeom>
        </p:spPr>
      </p:pic>
    </p:spTree>
    <p:extLst>
      <p:ext uri="{BB962C8B-B14F-4D97-AF65-F5344CB8AC3E}">
        <p14:creationId xmlns:p14="http://schemas.microsoft.com/office/powerpoint/2010/main" val="1843931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кутник 7">
            <a:extLst>
              <a:ext uri="{FF2B5EF4-FFF2-40B4-BE49-F238E27FC236}">
                <a16:creationId xmlns:a16="http://schemas.microsoft.com/office/drawing/2014/main" id="{B8E4B5B1-104A-4CFC-BB60-580FEEFDE9F2}"/>
              </a:ext>
            </a:extLst>
          </p:cNvPr>
          <p:cNvSpPr/>
          <p:nvPr/>
        </p:nvSpPr>
        <p:spPr>
          <a:xfrm>
            <a:off x="5894483" y="1344029"/>
            <a:ext cx="5596248" cy="5280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TextBox 3">
            <a:extLst>
              <a:ext uri="{FF2B5EF4-FFF2-40B4-BE49-F238E27FC236}">
                <a16:creationId xmlns:a16="http://schemas.microsoft.com/office/drawing/2014/main" id="{A6641537-5545-4747-9503-79EEAF38FCCE}"/>
              </a:ext>
            </a:extLst>
          </p:cNvPr>
          <p:cNvSpPr txBox="1"/>
          <p:nvPr/>
        </p:nvSpPr>
        <p:spPr>
          <a:xfrm>
            <a:off x="7715220" y="611808"/>
            <a:ext cx="3871012" cy="646331"/>
          </a:xfrm>
          <a:prstGeom prst="rect">
            <a:avLst/>
          </a:prstGeom>
          <a:noFill/>
        </p:spPr>
        <p:txBody>
          <a:bodyPr wrap="square">
            <a:spAutoFit/>
          </a:bodyPr>
          <a:lstStyle/>
          <a:p>
            <a:r>
              <a:rPr lang="en-AU" sz="3600" b="1" dirty="0">
                <a:solidFill>
                  <a:srgbClr val="0070C0"/>
                </a:solidFill>
                <a:latin typeface="Times New Roman" panose="02020603050405020304" pitchFamily="18" charset="0"/>
                <a:ea typeface="+mj-ea"/>
                <a:cs typeface="Times New Roman" panose="02020603050405020304" pitchFamily="18" charset="0"/>
              </a:rPr>
              <a:t>Participants</a:t>
            </a:r>
            <a:endParaRPr lang="uk-UA" sz="3600" b="1" dirty="0">
              <a:solidFill>
                <a:srgbClr val="0070C0"/>
              </a:solidFill>
              <a:latin typeface="Times New Roman" panose="02020603050405020304" pitchFamily="18" charset="0"/>
              <a:ea typeface="+mj-ea"/>
              <a:cs typeface="Times New Roman" panose="02020603050405020304" pitchFamily="18" charset="0"/>
            </a:endParaRPr>
          </a:p>
        </p:txBody>
      </p:sp>
      <p:sp>
        <p:nvSpPr>
          <p:cNvPr id="6" name="TextBox 5">
            <a:extLst>
              <a:ext uri="{FF2B5EF4-FFF2-40B4-BE49-F238E27FC236}">
                <a16:creationId xmlns:a16="http://schemas.microsoft.com/office/drawing/2014/main" id="{4D4C964E-0C37-47B0-8CEE-D7E38F4217C9}"/>
              </a:ext>
            </a:extLst>
          </p:cNvPr>
          <p:cNvSpPr txBox="1"/>
          <p:nvPr/>
        </p:nvSpPr>
        <p:spPr>
          <a:xfrm>
            <a:off x="464645" y="1820349"/>
            <a:ext cx="3793881" cy="523220"/>
          </a:xfrm>
          <a:prstGeom prst="rect">
            <a:avLst/>
          </a:prstGeom>
          <a:noFill/>
        </p:spPr>
        <p:txBody>
          <a:bodyPr wrap="square" rtlCol="0">
            <a:spAutoFit/>
          </a:bodyPr>
          <a:lstStyle/>
          <a:p>
            <a:r>
              <a:rPr lang="en-AU" sz="2800" b="1" dirty="0">
                <a:latin typeface="Times New Roman" panose="02020603050405020304" pitchFamily="18" charset="0"/>
                <a:cs typeface="Times New Roman" panose="02020603050405020304" pitchFamily="18" charset="0"/>
              </a:rPr>
              <a:t>Large enterprises</a:t>
            </a:r>
            <a:endParaRPr lang="uk-UA" sz="28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A032B37-1D89-45A7-95F3-E5180697610D}"/>
              </a:ext>
            </a:extLst>
          </p:cNvPr>
          <p:cNvSpPr txBox="1"/>
          <p:nvPr/>
        </p:nvSpPr>
        <p:spPr>
          <a:xfrm>
            <a:off x="499751" y="3879989"/>
            <a:ext cx="5596249" cy="523220"/>
          </a:xfrm>
          <a:prstGeom prst="rect">
            <a:avLst/>
          </a:prstGeom>
          <a:noFill/>
        </p:spPr>
        <p:txBody>
          <a:bodyPr wrap="square" rtlCol="0">
            <a:spAutoFit/>
          </a:bodyPr>
          <a:lstStyle/>
          <a:p>
            <a:r>
              <a:rPr lang="en-AU" sz="2800" b="1" dirty="0">
                <a:latin typeface="Times New Roman" panose="02020603050405020304" pitchFamily="18" charset="0"/>
                <a:cs typeface="Times New Roman" panose="02020603050405020304" pitchFamily="18" charset="0"/>
              </a:rPr>
              <a:t>Small/medium enterprises</a:t>
            </a:r>
            <a:endParaRPr lang="uk-UA" sz="28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09FD28A-DC31-4AF3-BEFB-BDFD0440DC35}"/>
              </a:ext>
            </a:extLst>
          </p:cNvPr>
          <p:cNvSpPr txBox="1"/>
          <p:nvPr/>
        </p:nvSpPr>
        <p:spPr>
          <a:xfrm>
            <a:off x="6346972" y="3300000"/>
            <a:ext cx="5380383" cy="3249416"/>
          </a:xfrm>
          <a:prstGeom prst="rect">
            <a:avLst/>
          </a:prstGeom>
          <a:noFill/>
        </p:spPr>
        <p:txBody>
          <a:bodyPr wrap="square">
            <a:spAutoFit/>
          </a:bodyPr>
          <a:lstStyle/>
          <a:p>
            <a:pPr marL="342900" lvl="0" indent="-342900" algn="l">
              <a:lnSpc>
                <a:spcPct val="115000"/>
              </a:lnSpc>
              <a:buFont typeface="+mj-lt"/>
              <a:buAutoNum type="arabicPeriod"/>
            </a:pPr>
            <a:r>
              <a:rPr lang="en-AU" sz="2000" dirty="0">
                <a:effectLst/>
                <a:latin typeface="Times New Roman" panose="02020603050405020304" pitchFamily="18" charset="0"/>
                <a:ea typeface="Times New Roman" panose="02020603050405020304" pitchFamily="18" charset="0"/>
              </a:rPr>
              <a:t>Agro Kar Ukraine, LLC</a:t>
            </a:r>
            <a:endParaRPr lang="uk-UA" sz="2000" dirty="0">
              <a:effectLst/>
              <a:latin typeface="Times New Roman" panose="02020603050405020304" pitchFamily="18" charset="0"/>
              <a:ea typeface="Times New Roman" panose="02020603050405020304" pitchFamily="18" charset="0"/>
            </a:endParaRPr>
          </a:p>
          <a:p>
            <a:pPr marL="342900" lvl="0" indent="-342900" algn="l">
              <a:lnSpc>
                <a:spcPct val="115000"/>
              </a:lnSpc>
              <a:buFont typeface="+mj-lt"/>
              <a:buAutoNum type="arabicPeriod"/>
            </a:pPr>
            <a:r>
              <a:rPr lang="en-AU" sz="2000" dirty="0" err="1">
                <a:effectLst/>
                <a:latin typeface="Times New Roman" panose="02020603050405020304" pitchFamily="18" charset="0"/>
                <a:ea typeface="Times New Roman" panose="02020603050405020304" pitchFamily="18" charset="0"/>
              </a:rPr>
              <a:t>Kyivguma</a:t>
            </a:r>
            <a:r>
              <a:rPr lang="en-AU" sz="2000" dirty="0">
                <a:effectLst/>
                <a:latin typeface="Times New Roman" panose="02020603050405020304" pitchFamily="18" charset="0"/>
                <a:ea typeface="Times New Roman" panose="02020603050405020304" pitchFamily="18" charset="0"/>
              </a:rPr>
              <a:t>, LLC</a:t>
            </a:r>
            <a:endParaRPr lang="uk-UA" sz="2000" dirty="0">
              <a:effectLst/>
              <a:latin typeface="Times New Roman" panose="02020603050405020304" pitchFamily="18" charset="0"/>
              <a:ea typeface="Times New Roman" panose="02020603050405020304" pitchFamily="18" charset="0"/>
            </a:endParaRPr>
          </a:p>
          <a:p>
            <a:pPr marL="342900" lvl="0" indent="-342900" algn="l">
              <a:lnSpc>
                <a:spcPct val="115000"/>
              </a:lnSpc>
              <a:buFont typeface="+mj-lt"/>
              <a:buAutoNum type="arabicPeriod"/>
            </a:pPr>
            <a:r>
              <a:rPr lang="en-AU" sz="2000" dirty="0">
                <a:effectLst/>
                <a:latin typeface="Times New Roman" panose="02020603050405020304" pitchFamily="18" charset="0"/>
                <a:ea typeface="Times New Roman" panose="02020603050405020304" pitchFamily="18" charset="0"/>
              </a:rPr>
              <a:t>Kyiv </a:t>
            </a:r>
            <a:r>
              <a:rPr lang="en-AU" sz="2000" dirty="0">
                <a:latin typeface="Times New Roman" panose="02020603050405020304" pitchFamily="18" charset="0"/>
                <a:ea typeface="Times New Roman" panose="02020603050405020304" pitchFamily="18" charset="0"/>
              </a:rPr>
              <a:t>Pasta</a:t>
            </a:r>
            <a:r>
              <a:rPr lang="en-AU" sz="2000" dirty="0">
                <a:effectLst/>
                <a:latin typeface="Times New Roman" panose="02020603050405020304" pitchFamily="18" charset="0"/>
                <a:ea typeface="Times New Roman" panose="02020603050405020304" pitchFamily="18" charset="0"/>
              </a:rPr>
              <a:t> Factory, LLC</a:t>
            </a:r>
            <a:endParaRPr lang="uk-UA" sz="2000" dirty="0">
              <a:effectLst/>
              <a:latin typeface="Times New Roman" panose="02020603050405020304" pitchFamily="18" charset="0"/>
              <a:ea typeface="Times New Roman" panose="02020603050405020304" pitchFamily="18" charset="0"/>
            </a:endParaRPr>
          </a:p>
          <a:p>
            <a:pPr marL="342900" lvl="0" indent="-342900" algn="l">
              <a:lnSpc>
                <a:spcPct val="115000"/>
              </a:lnSpc>
              <a:buFont typeface="+mj-lt"/>
              <a:buAutoNum type="arabicPeriod"/>
            </a:pPr>
            <a:r>
              <a:rPr lang="en-AU" sz="2000" dirty="0">
                <a:effectLst/>
                <a:latin typeface="Times New Roman" panose="02020603050405020304" pitchFamily="18" charset="0"/>
                <a:ea typeface="Times New Roman" panose="02020603050405020304" pitchFamily="18" charset="0"/>
              </a:rPr>
              <a:t>Trivium Packaging Ukraine, LLC</a:t>
            </a:r>
            <a:endParaRPr lang="uk-UA" sz="2000" dirty="0">
              <a:effectLst/>
              <a:latin typeface="Times New Roman" panose="02020603050405020304" pitchFamily="18" charset="0"/>
              <a:ea typeface="Times New Roman" panose="02020603050405020304" pitchFamily="18" charset="0"/>
            </a:endParaRPr>
          </a:p>
          <a:p>
            <a:pPr marL="342900" lvl="0" indent="-342900" algn="l">
              <a:lnSpc>
                <a:spcPct val="115000"/>
              </a:lnSpc>
              <a:buFont typeface="+mj-lt"/>
              <a:buAutoNum type="arabicPeriod"/>
            </a:pPr>
            <a:r>
              <a:rPr lang="en-AU" sz="2000" dirty="0" err="1">
                <a:effectLst/>
                <a:latin typeface="Times New Roman" panose="02020603050405020304" pitchFamily="18" charset="0"/>
                <a:ea typeface="Times New Roman" panose="02020603050405020304" pitchFamily="18" charset="0"/>
              </a:rPr>
              <a:t>Oberbeton</a:t>
            </a:r>
            <a:r>
              <a:rPr lang="en-AU" sz="2000" dirty="0">
                <a:effectLst/>
                <a:latin typeface="Times New Roman" panose="02020603050405020304" pitchFamily="18" charset="0"/>
                <a:ea typeface="Times New Roman" panose="02020603050405020304" pitchFamily="18" charset="0"/>
              </a:rPr>
              <a:t>-Invest, LLC</a:t>
            </a:r>
            <a:endParaRPr lang="uk-UA" sz="2000" dirty="0">
              <a:effectLst/>
              <a:latin typeface="Times New Roman" panose="02020603050405020304" pitchFamily="18" charset="0"/>
              <a:ea typeface="Times New Roman" panose="02020603050405020304" pitchFamily="18" charset="0"/>
            </a:endParaRPr>
          </a:p>
          <a:p>
            <a:pPr marL="342900" marR="0" lvl="0" indent="-342900" algn="l" rtl="0">
              <a:lnSpc>
                <a:spcPct val="115000"/>
              </a:lnSpc>
              <a:spcBef>
                <a:spcPts val="0"/>
              </a:spcBef>
              <a:spcAft>
                <a:spcPts val="0"/>
              </a:spcAft>
              <a:buClr>
                <a:schemeClr val="dk1"/>
              </a:buClr>
              <a:buSzPts val="2000"/>
              <a:buFont typeface="Calibri"/>
              <a:buAutoNum type="arabicPeriod"/>
            </a:pPr>
            <a:r>
              <a:rPr lang="en-GB" sz="2000" noProof="0" dirty="0">
                <a:solidFill>
                  <a:schemeClr val="dk1"/>
                </a:solidFill>
                <a:latin typeface="Times New Roman"/>
                <a:ea typeface="Times New Roman"/>
                <a:cs typeface="Times New Roman"/>
                <a:sym typeface="Times New Roman"/>
              </a:rPr>
              <a:t>Khorol Mechanical Plant, PrJSC </a:t>
            </a:r>
          </a:p>
          <a:p>
            <a:pPr marL="342900" marR="0" lvl="0" indent="-342900" algn="l" rtl="0">
              <a:lnSpc>
                <a:spcPct val="115000"/>
              </a:lnSpc>
              <a:spcBef>
                <a:spcPts val="0"/>
              </a:spcBef>
              <a:spcAft>
                <a:spcPts val="0"/>
              </a:spcAft>
              <a:buClr>
                <a:schemeClr val="dk1"/>
              </a:buClr>
              <a:buSzPts val="2000"/>
              <a:buFont typeface="Calibri"/>
              <a:buAutoNum type="arabicPeriod"/>
            </a:pPr>
            <a:r>
              <a:rPr lang="en-GB" sz="2000" noProof="0" dirty="0">
                <a:solidFill>
                  <a:schemeClr val="dk1"/>
                </a:solidFill>
                <a:latin typeface="Times New Roman"/>
                <a:ea typeface="Times New Roman"/>
                <a:cs typeface="Times New Roman"/>
                <a:sym typeface="Times New Roman"/>
              </a:rPr>
              <a:t>Uzhgorod Sewing Factory, PrJSC </a:t>
            </a:r>
          </a:p>
          <a:p>
            <a:pPr marL="342900" marR="0" lvl="0" indent="-342900" algn="l" rtl="0">
              <a:lnSpc>
                <a:spcPct val="115000"/>
              </a:lnSpc>
              <a:spcBef>
                <a:spcPts val="0"/>
              </a:spcBef>
              <a:spcAft>
                <a:spcPts val="0"/>
              </a:spcAft>
              <a:buClr>
                <a:schemeClr val="dk1"/>
              </a:buClr>
              <a:buSzPts val="2000"/>
              <a:buFont typeface="Calibri"/>
              <a:buAutoNum type="arabicPeriod"/>
            </a:pPr>
            <a:r>
              <a:rPr lang="en-GB" sz="2000" noProof="0" dirty="0" err="1">
                <a:solidFill>
                  <a:schemeClr val="dk1"/>
                </a:solidFill>
                <a:latin typeface="Times New Roman"/>
                <a:ea typeface="Times New Roman"/>
                <a:cs typeface="Times New Roman"/>
                <a:sym typeface="Times New Roman"/>
              </a:rPr>
              <a:t>Pryluky</a:t>
            </a:r>
            <a:r>
              <a:rPr lang="en-GB" sz="2000" noProof="0" dirty="0">
                <a:solidFill>
                  <a:schemeClr val="dk1"/>
                </a:solidFill>
                <a:latin typeface="Times New Roman"/>
                <a:ea typeface="Times New Roman"/>
                <a:cs typeface="Times New Roman"/>
                <a:sym typeface="Times New Roman"/>
              </a:rPr>
              <a:t> Sewing Factory, PrJSC </a:t>
            </a:r>
          </a:p>
          <a:p>
            <a:pPr marL="342900" marR="0" lvl="0" indent="-342900" algn="l" rtl="0">
              <a:lnSpc>
                <a:spcPct val="115000"/>
              </a:lnSpc>
              <a:spcBef>
                <a:spcPts val="0"/>
              </a:spcBef>
              <a:spcAft>
                <a:spcPts val="0"/>
              </a:spcAft>
              <a:buClr>
                <a:schemeClr val="dk1"/>
              </a:buClr>
              <a:buSzPts val="2000"/>
              <a:buFont typeface="Calibri"/>
              <a:buAutoNum type="arabicPeriod"/>
            </a:pPr>
            <a:r>
              <a:rPr lang="en-GB" sz="2000" noProof="0" dirty="0">
                <a:solidFill>
                  <a:schemeClr val="dk1"/>
                </a:solidFill>
                <a:latin typeface="Times New Roman"/>
                <a:ea typeface="Times New Roman"/>
                <a:cs typeface="Times New Roman"/>
                <a:sym typeface="Times New Roman"/>
              </a:rPr>
              <a:t>8 Paramilitary Mining Rescue Squad</a:t>
            </a:r>
          </a:p>
        </p:txBody>
      </p:sp>
      <p:sp>
        <p:nvSpPr>
          <p:cNvPr id="21" name="TextBox 20">
            <a:extLst>
              <a:ext uri="{FF2B5EF4-FFF2-40B4-BE49-F238E27FC236}">
                <a16:creationId xmlns:a16="http://schemas.microsoft.com/office/drawing/2014/main" id="{0A3F5795-6810-42B7-9006-95F779EF3184}"/>
              </a:ext>
            </a:extLst>
          </p:cNvPr>
          <p:cNvSpPr txBox="1"/>
          <p:nvPr/>
        </p:nvSpPr>
        <p:spPr>
          <a:xfrm>
            <a:off x="6356737" y="1663275"/>
            <a:ext cx="3352801" cy="777777"/>
          </a:xfrm>
          <a:prstGeom prst="rect">
            <a:avLst/>
          </a:prstGeom>
          <a:noFill/>
        </p:spPr>
        <p:txBody>
          <a:bodyPr wrap="square">
            <a:spAutoFit/>
          </a:bodyPr>
          <a:lstStyle/>
          <a:p>
            <a:pPr marL="342900" marR="0" lvl="0" indent="-342900" algn="l" rtl="0">
              <a:lnSpc>
                <a:spcPct val="115000"/>
              </a:lnSpc>
              <a:spcBef>
                <a:spcPts val="0"/>
              </a:spcBef>
              <a:spcAft>
                <a:spcPts val="0"/>
              </a:spcAft>
              <a:buClr>
                <a:schemeClr val="dk1"/>
              </a:buClr>
              <a:buSzPts val="2000"/>
              <a:buFont typeface="Calibri"/>
              <a:buAutoNum type="arabicPeriod"/>
            </a:pPr>
            <a:r>
              <a:rPr lang="en" sz="2000" noProof="0" dirty="0">
                <a:solidFill>
                  <a:schemeClr val="dk1"/>
                </a:solidFill>
                <a:latin typeface="Times New Roman"/>
                <a:ea typeface="Times New Roman"/>
                <a:cs typeface="Times New Roman"/>
                <a:sym typeface="Times New Roman"/>
              </a:rPr>
              <a:t>Zaporizhkoks</a:t>
            </a:r>
            <a:r>
              <a:rPr lang="en" sz="2000" dirty="0">
                <a:solidFill>
                  <a:schemeClr val="dk1"/>
                </a:solidFill>
                <a:latin typeface="Times New Roman"/>
                <a:ea typeface="Times New Roman"/>
                <a:cs typeface="Times New Roman"/>
                <a:sym typeface="Times New Roman"/>
              </a:rPr>
              <a:t>,</a:t>
            </a:r>
            <a:r>
              <a:rPr lang="en" sz="2000" noProof="0" dirty="0">
                <a:solidFill>
                  <a:schemeClr val="dk1"/>
                </a:solidFill>
                <a:latin typeface="Times New Roman"/>
                <a:ea typeface="Times New Roman"/>
                <a:cs typeface="Times New Roman"/>
                <a:sym typeface="Times New Roman"/>
              </a:rPr>
              <a:t> PrJSC </a:t>
            </a:r>
            <a:endParaRPr lang="uk-UA" sz="2000" noProof="0" dirty="0"/>
          </a:p>
          <a:p>
            <a:pPr marL="342900" marR="0" lvl="0" indent="-342900" algn="l" rtl="0">
              <a:lnSpc>
                <a:spcPct val="115000"/>
              </a:lnSpc>
              <a:spcBef>
                <a:spcPts val="0"/>
              </a:spcBef>
              <a:spcAft>
                <a:spcPts val="0"/>
              </a:spcAft>
              <a:buClr>
                <a:schemeClr val="dk1"/>
              </a:buClr>
              <a:buSzPts val="2000"/>
              <a:buFont typeface="Calibri"/>
              <a:buAutoNum type="arabicPeriod"/>
            </a:pPr>
            <a:r>
              <a:rPr lang="en" sz="2000" noProof="0" dirty="0">
                <a:solidFill>
                  <a:schemeClr val="dk1"/>
                </a:solidFill>
                <a:latin typeface="Times New Roman"/>
                <a:ea typeface="Times New Roman"/>
                <a:cs typeface="Times New Roman"/>
                <a:sym typeface="Times New Roman"/>
              </a:rPr>
              <a:t>Ukrgrafit, PrJSC </a:t>
            </a:r>
            <a:endParaRPr lang="uk-UA" sz="2000" noProof="0" dirty="0">
              <a:solidFill>
                <a:schemeClr val="dk1"/>
              </a:solidFill>
              <a:latin typeface="Calibri"/>
              <a:ea typeface="Calibri"/>
              <a:cs typeface="Calibri"/>
              <a:sym typeface="Calibri"/>
            </a:endParaRPr>
          </a:p>
        </p:txBody>
      </p:sp>
      <p:grpSp>
        <p:nvGrpSpPr>
          <p:cNvPr id="10" name="Групувати 9">
            <a:extLst>
              <a:ext uri="{FF2B5EF4-FFF2-40B4-BE49-F238E27FC236}">
                <a16:creationId xmlns:a16="http://schemas.microsoft.com/office/drawing/2014/main" id="{4D1EE937-BC26-42AA-8C9F-5A8FC3DD1011}"/>
              </a:ext>
            </a:extLst>
          </p:cNvPr>
          <p:cNvGrpSpPr/>
          <p:nvPr/>
        </p:nvGrpSpPr>
        <p:grpSpPr>
          <a:xfrm>
            <a:off x="246390" y="271932"/>
            <a:ext cx="4230392" cy="1305076"/>
            <a:chOff x="-26266" y="102654"/>
            <a:chExt cx="4230392" cy="1305076"/>
          </a:xfrm>
        </p:grpSpPr>
        <p:pic>
          <p:nvPicPr>
            <p:cNvPr id="11" name="Picture 4" descr="Text&#10;&#10;Description automatically generated">
              <a:extLst>
                <a:ext uri="{FF2B5EF4-FFF2-40B4-BE49-F238E27FC236}">
                  <a16:creationId xmlns:a16="http://schemas.microsoft.com/office/drawing/2014/main" id="{765F52DA-2524-4274-8DFC-0DE1F30E7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12" name="Прямокутник: округлені кути 11">
              <a:extLst>
                <a:ext uri="{FF2B5EF4-FFF2-40B4-BE49-F238E27FC236}">
                  <a16:creationId xmlns:a16="http://schemas.microsoft.com/office/drawing/2014/main" id="{73CA52E6-84FC-4BF5-BD86-5AD310243A2D}"/>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2" name="TextBox 1">
            <a:extLst>
              <a:ext uri="{FF2B5EF4-FFF2-40B4-BE49-F238E27FC236}">
                <a16:creationId xmlns:a16="http://schemas.microsoft.com/office/drawing/2014/main" id="{6FAC82CE-25CD-459D-BFB7-3CFDC1A412AF}"/>
              </a:ext>
            </a:extLst>
          </p:cNvPr>
          <p:cNvSpPr txBox="1"/>
          <p:nvPr/>
        </p:nvSpPr>
        <p:spPr>
          <a:xfrm>
            <a:off x="464645" y="2409292"/>
            <a:ext cx="4065985"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(a valid ISO 50001 certificate is required)</a:t>
            </a:r>
            <a:endParaRPr lang="uk-UA" i="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34798EF-A3D8-46A4-8C89-6258548E5DC1}"/>
              </a:ext>
            </a:extLst>
          </p:cNvPr>
          <p:cNvSpPr txBox="1"/>
          <p:nvPr/>
        </p:nvSpPr>
        <p:spPr>
          <a:xfrm>
            <a:off x="499751" y="4580002"/>
            <a:ext cx="5380383" cy="923330"/>
          </a:xfrm>
          <a:prstGeom prst="rect">
            <a:avLst/>
          </a:prstGeom>
          <a:noFill/>
        </p:spPr>
        <p:txBody>
          <a:bodyPr wrap="square">
            <a:spAutoFit/>
          </a:bodyPr>
          <a:lstStyle/>
          <a:p>
            <a:r>
              <a:rPr lang="uk-UA" sz="1800" i="1" dirty="0">
                <a:latin typeface="Times New Roman" panose="02020603050405020304" pitchFamily="18" charset="0"/>
                <a:cs typeface="Times New Roman" panose="02020603050405020304" pitchFamily="18" charset="0"/>
              </a:rPr>
              <a:t>(</a:t>
            </a:r>
            <a:r>
              <a:rPr lang="en-US" i="1" dirty="0"/>
              <a:t>achieved significant results in implementing energy efficiency measures/participation in international cooperation programs)</a:t>
            </a:r>
            <a:endParaRPr lang="uk-UA" i="1" dirty="0"/>
          </a:p>
        </p:txBody>
      </p:sp>
    </p:spTree>
    <p:extLst>
      <p:ext uri="{BB962C8B-B14F-4D97-AF65-F5344CB8AC3E}">
        <p14:creationId xmlns:p14="http://schemas.microsoft.com/office/powerpoint/2010/main" val="3993786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3650ABFC-7E78-4575-BE1C-E5D390851FE9}"/>
              </a:ext>
            </a:extLst>
          </p:cNvPr>
          <p:cNvGrpSpPr/>
          <p:nvPr/>
        </p:nvGrpSpPr>
        <p:grpSpPr>
          <a:xfrm>
            <a:off x="259643" y="311689"/>
            <a:ext cx="4230392" cy="1305076"/>
            <a:chOff x="-26266" y="102654"/>
            <a:chExt cx="4230392" cy="1305076"/>
          </a:xfrm>
        </p:grpSpPr>
        <p:pic>
          <p:nvPicPr>
            <p:cNvPr id="7" name="Picture 4" descr="Text&#10;&#10;Description automatically generated">
              <a:extLst>
                <a:ext uri="{FF2B5EF4-FFF2-40B4-BE49-F238E27FC236}">
                  <a16:creationId xmlns:a16="http://schemas.microsoft.com/office/drawing/2014/main" id="{67BE7913-5165-4817-9293-C423C0879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8" name="Прямокутник: округлені кути 7">
              <a:extLst>
                <a:ext uri="{FF2B5EF4-FFF2-40B4-BE49-F238E27FC236}">
                  <a16:creationId xmlns:a16="http://schemas.microsoft.com/office/drawing/2014/main" id="{80B569E4-2D2E-46A8-9F96-ADFC3DA57636}"/>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pic>
        <p:nvPicPr>
          <p:cNvPr id="1026" name="Picture 2" descr="Головна - Укрграфіт | Укрграфіт">
            <a:extLst>
              <a:ext uri="{FF2B5EF4-FFF2-40B4-BE49-F238E27FC236}">
                <a16:creationId xmlns:a16="http://schemas.microsoft.com/office/drawing/2014/main" id="{D09D0445-73E2-4C20-8294-9B57D3F69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86" y="2005210"/>
            <a:ext cx="2789208" cy="10224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Впровадження нових систем автоматики і ВПЛ для ГДМ на «Запоріжкокс»">
            <a:extLst>
              <a:ext uri="{FF2B5EF4-FFF2-40B4-BE49-F238E27FC236}">
                <a16:creationId xmlns:a16="http://schemas.microsoft.com/office/drawing/2014/main" id="{A1EAEDAE-EDD8-471A-BDC0-2CDECEF67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0895" y="2929409"/>
            <a:ext cx="2789208" cy="2155297"/>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AD749E32-D70F-4FC1-909C-761E3869BD26}"/>
              </a:ext>
            </a:extLst>
          </p:cNvPr>
          <p:cNvPicPr>
            <a:picLocks noChangeAspect="1"/>
          </p:cNvPicPr>
          <p:nvPr/>
        </p:nvPicPr>
        <p:blipFill>
          <a:blip r:embed="rId5"/>
          <a:stretch>
            <a:fillRect/>
          </a:stretch>
        </p:blipFill>
        <p:spPr>
          <a:xfrm>
            <a:off x="7493290" y="3420792"/>
            <a:ext cx="2060363" cy="1211978"/>
          </a:xfrm>
          <a:prstGeom prst="rect">
            <a:avLst/>
          </a:prstGeom>
        </p:spPr>
      </p:pic>
      <p:pic>
        <p:nvPicPr>
          <p:cNvPr id="2056" name="Picture 8" descr="kievguma.ua">
            <a:extLst>
              <a:ext uri="{FF2B5EF4-FFF2-40B4-BE49-F238E27FC236}">
                <a16:creationId xmlns:a16="http://schemas.microsoft.com/office/drawing/2014/main" id="{DECF45C8-7D38-488E-8B1B-A342D8BE40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122021"/>
            <a:ext cx="3102385" cy="6463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29A94C5-68BE-456C-BE3E-A67F52E86157}"/>
              </a:ext>
            </a:extLst>
          </p:cNvPr>
          <p:cNvSpPr txBox="1"/>
          <p:nvPr/>
        </p:nvSpPr>
        <p:spPr>
          <a:xfrm>
            <a:off x="7927255" y="641061"/>
            <a:ext cx="3871012" cy="646331"/>
          </a:xfrm>
          <a:prstGeom prst="rect">
            <a:avLst/>
          </a:prstGeom>
          <a:noFill/>
        </p:spPr>
        <p:txBody>
          <a:bodyPr wrap="square">
            <a:spAutoFit/>
          </a:bodyPr>
          <a:lstStyle/>
          <a:p>
            <a:r>
              <a:rPr lang="en-AU" sz="3600" b="1" dirty="0">
                <a:solidFill>
                  <a:srgbClr val="0070C0"/>
                </a:solidFill>
                <a:latin typeface="Times New Roman" panose="02020603050405020304" pitchFamily="18" charset="0"/>
                <a:ea typeface="+mj-ea"/>
                <a:cs typeface="Times New Roman" panose="02020603050405020304" pitchFamily="18" charset="0"/>
              </a:rPr>
              <a:t>Participants</a:t>
            </a:r>
            <a:endParaRPr lang="uk-UA" sz="3600" b="1" dirty="0">
              <a:solidFill>
                <a:srgbClr val="0070C0"/>
              </a:solidFill>
              <a:latin typeface="Times New Roman" panose="02020603050405020304" pitchFamily="18" charset="0"/>
              <a:ea typeface="+mj-ea"/>
              <a:cs typeface="Times New Roman" panose="02020603050405020304" pitchFamily="18" charset="0"/>
            </a:endParaRPr>
          </a:p>
        </p:txBody>
      </p:sp>
      <p:pic>
        <p:nvPicPr>
          <p:cNvPr id="2062" name="Picture 14" descr="ТОВ &quot;Обербетон - Інвест&quot;">
            <a:extLst>
              <a:ext uri="{FF2B5EF4-FFF2-40B4-BE49-F238E27FC236}">
                <a16:creationId xmlns:a16="http://schemas.microsoft.com/office/drawing/2014/main" id="{88B0B12A-F4A5-4166-9215-D18F56AE8C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95" y="3004116"/>
            <a:ext cx="2080590" cy="208059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Profile for Ужгородська швейна фабрика">
            <a:extLst>
              <a:ext uri="{FF2B5EF4-FFF2-40B4-BE49-F238E27FC236}">
                <a16:creationId xmlns:a16="http://schemas.microsoft.com/office/drawing/2014/main" id="{CCEAC201-1026-4249-899C-F42918D8D5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6630" y="3144451"/>
            <a:ext cx="1687212" cy="1725212"/>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FDCB48A5-01BF-4205-A292-A02AD3208FCE}"/>
              </a:ext>
            </a:extLst>
          </p:cNvPr>
          <p:cNvPicPr>
            <a:picLocks noChangeAspect="1"/>
          </p:cNvPicPr>
          <p:nvPr/>
        </p:nvPicPr>
        <p:blipFill>
          <a:blip r:embed="rId9"/>
          <a:stretch>
            <a:fillRect/>
          </a:stretch>
        </p:blipFill>
        <p:spPr>
          <a:xfrm>
            <a:off x="259643" y="5531578"/>
            <a:ext cx="3287412" cy="685361"/>
          </a:xfrm>
          <a:prstGeom prst="rect">
            <a:avLst/>
          </a:prstGeom>
          <a:solidFill>
            <a:schemeClr val="tx1"/>
          </a:solidFill>
        </p:spPr>
      </p:pic>
      <p:pic>
        <p:nvPicPr>
          <p:cNvPr id="2072" name="Picture 24" descr="Логотип">
            <a:extLst>
              <a:ext uri="{FF2B5EF4-FFF2-40B4-BE49-F238E27FC236}">
                <a16:creationId xmlns:a16="http://schemas.microsoft.com/office/drawing/2014/main" id="{81D27D59-310A-4AC2-923D-C9405542CDC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470" t="13458" r="28247" b="7835"/>
          <a:stretch/>
        </p:blipFill>
        <p:spPr bwMode="auto">
          <a:xfrm>
            <a:off x="4099524" y="5413837"/>
            <a:ext cx="4391356" cy="900101"/>
          </a:xfrm>
          <a:prstGeom prst="rect">
            <a:avLst/>
          </a:prstGeom>
          <a:noFill/>
          <a:extLst>
            <a:ext uri="{909E8E84-426E-40DD-AFC4-6F175D3DCCD1}">
              <a14:hiddenFill xmlns:a14="http://schemas.microsoft.com/office/drawing/2010/main">
                <a:solidFill>
                  <a:srgbClr val="FFFFFF"/>
                </a:solidFill>
              </a14:hiddenFill>
            </a:ext>
          </a:extLst>
        </p:spPr>
      </p:pic>
      <p:pic>
        <p:nvPicPr>
          <p:cNvPr id="22" name="Рисунок 21">
            <a:extLst>
              <a:ext uri="{FF2B5EF4-FFF2-40B4-BE49-F238E27FC236}">
                <a16:creationId xmlns:a16="http://schemas.microsoft.com/office/drawing/2014/main" id="{1CCAB190-C463-4B12-8ED8-C5381036A7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22811" y="4817043"/>
            <a:ext cx="1895475" cy="1905000"/>
          </a:xfrm>
          <a:prstGeom prst="rect">
            <a:avLst/>
          </a:prstGeom>
        </p:spPr>
      </p:pic>
      <p:pic>
        <p:nvPicPr>
          <p:cNvPr id="2074" name="Picture 26" descr="Trivium Packaging - ServiceNow - Caso de cliente">
            <a:extLst>
              <a:ext uri="{FF2B5EF4-FFF2-40B4-BE49-F238E27FC236}">
                <a16:creationId xmlns:a16="http://schemas.microsoft.com/office/drawing/2014/main" id="{155AFEFB-8412-4983-A7EC-018A7D4C94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7194" y="1957258"/>
            <a:ext cx="2236724" cy="1118362"/>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E6432B83-1EF8-46DD-8BDF-82DBCF1631D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22811" y="1753432"/>
            <a:ext cx="1779954" cy="1501634"/>
          </a:xfrm>
          <a:prstGeom prst="rect">
            <a:avLst/>
          </a:prstGeom>
        </p:spPr>
      </p:pic>
      <p:pic>
        <p:nvPicPr>
          <p:cNvPr id="17" name="Рисунок 16">
            <a:extLst>
              <a:ext uri="{FF2B5EF4-FFF2-40B4-BE49-F238E27FC236}">
                <a16:creationId xmlns:a16="http://schemas.microsoft.com/office/drawing/2014/main" id="{04C7AE17-9904-4B74-BD3D-7A8A5E7B32F4}"/>
              </a:ext>
            </a:extLst>
          </p:cNvPr>
          <p:cNvPicPr>
            <a:picLocks noChangeAspect="1"/>
          </p:cNvPicPr>
          <p:nvPr/>
        </p:nvPicPr>
        <p:blipFill>
          <a:blip r:embed="rId14"/>
          <a:stretch>
            <a:fillRect/>
          </a:stretch>
        </p:blipFill>
        <p:spPr>
          <a:xfrm>
            <a:off x="9793101" y="3362214"/>
            <a:ext cx="1725185" cy="1123376"/>
          </a:xfrm>
          <a:prstGeom prst="rect">
            <a:avLst/>
          </a:prstGeom>
        </p:spPr>
      </p:pic>
    </p:spTree>
    <p:extLst>
      <p:ext uri="{BB962C8B-B14F-4D97-AF65-F5344CB8AC3E}">
        <p14:creationId xmlns:p14="http://schemas.microsoft.com/office/powerpoint/2010/main" val="928411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3650ABFC-7E78-4575-BE1C-E5D390851FE9}"/>
              </a:ext>
            </a:extLst>
          </p:cNvPr>
          <p:cNvGrpSpPr/>
          <p:nvPr/>
        </p:nvGrpSpPr>
        <p:grpSpPr>
          <a:xfrm>
            <a:off x="259643" y="311689"/>
            <a:ext cx="4230392" cy="1305076"/>
            <a:chOff x="-26266" y="102654"/>
            <a:chExt cx="4230392" cy="1305076"/>
          </a:xfrm>
        </p:grpSpPr>
        <p:pic>
          <p:nvPicPr>
            <p:cNvPr id="7" name="Picture 4" descr="Text&#10;&#10;Description automatically generated">
              <a:extLst>
                <a:ext uri="{FF2B5EF4-FFF2-40B4-BE49-F238E27FC236}">
                  <a16:creationId xmlns:a16="http://schemas.microsoft.com/office/drawing/2014/main" id="{67BE7913-5165-4817-9293-C423C0879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6" y="102654"/>
              <a:ext cx="4230392" cy="1305076"/>
            </a:xfrm>
            <a:prstGeom prst="rect">
              <a:avLst/>
            </a:prstGeom>
          </p:spPr>
        </p:pic>
        <p:sp>
          <p:nvSpPr>
            <p:cNvPr id="8" name="Прямокутник: округлені кути 7">
              <a:extLst>
                <a:ext uri="{FF2B5EF4-FFF2-40B4-BE49-F238E27FC236}">
                  <a16:creationId xmlns:a16="http://schemas.microsoft.com/office/drawing/2014/main" id="{80B569E4-2D2E-46A8-9F96-ADFC3DA57636}"/>
                </a:ext>
              </a:extLst>
            </p:cNvPr>
            <p:cNvSpPr/>
            <p:nvPr/>
          </p:nvSpPr>
          <p:spPr>
            <a:xfrm>
              <a:off x="2627117" y="274933"/>
              <a:ext cx="1028336" cy="32141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b="1" dirty="0">
                  <a:solidFill>
                    <a:srgbClr val="92D050"/>
                  </a:solidFill>
                  <a:latin typeface="Arial Black" panose="020B0A04020102020204" pitchFamily="34" charset="0"/>
                  <a:cs typeface="Times New Roman" panose="02020603050405020304" pitchFamily="18" charset="0"/>
                </a:rPr>
                <a:t>2024</a:t>
              </a:r>
            </a:p>
          </p:txBody>
        </p:sp>
      </p:grpSp>
      <p:sp>
        <p:nvSpPr>
          <p:cNvPr id="9" name="TextBox 8">
            <a:extLst>
              <a:ext uri="{FF2B5EF4-FFF2-40B4-BE49-F238E27FC236}">
                <a16:creationId xmlns:a16="http://schemas.microsoft.com/office/drawing/2014/main" id="{9F384E2A-3263-400E-A83B-E6D8000FD846}"/>
              </a:ext>
            </a:extLst>
          </p:cNvPr>
          <p:cNvSpPr txBox="1"/>
          <p:nvPr/>
        </p:nvSpPr>
        <p:spPr>
          <a:xfrm>
            <a:off x="7503185" y="805384"/>
            <a:ext cx="3871012" cy="646331"/>
          </a:xfrm>
          <a:prstGeom prst="rect">
            <a:avLst/>
          </a:prstGeom>
          <a:noFill/>
        </p:spPr>
        <p:txBody>
          <a:bodyPr wrap="square">
            <a:spAutoFit/>
          </a:bodyPr>
          <a:lstStyle/>
          <a:p>
            <a:r>
              <a:rPr lang="en-AU" sz="3600" b="1" dirty="0">
                <a:solidFill>
                  <a:srgbClr val="0070C0"/>
                </a:solidFill>
                <a:latin typeface="Times New Roman" panose="02020603050405020304" pitchFamily="18" charset="0"/>
                <a:ea typeface="+mj-ea"/>
                <a:cs typeface="Times New Roman" panose="02020603050405020304" pitchFamily="18" charset="0"/>
              </a:rPr>
              <a:t>The winners</a:t>
            </a:r>
            <a:endParaRPr lang="uk-UA" sz="3600" b="1" dirty="0">
              <a:solidFill>
                <a:srgbClr val="0070C0"/>
              </a:solidFill>
              <a:latin typeface="Times New Roman" panose="02020603050405020304" pitchFamily="18" charset="0"/>
              <a:ea typeface="+mj-ea"/>
              <a:cs typeface="Times New Roman" panose="02020603050405020304" pitchFamily="18" charset="0"/>
            </a:endParaRPr>
          </a:p>
        </p:txBody>
      </p:sp>
      <p:sp>
        <p:nvSpPr>
          <p:cNvPr id="2" name="TextBox 1">
            <a:extLst>
              <a:ext uri="{FF2B5EF4-FFF2-40B4-BE49-F238E27FC236}">
                <a16:creationId xmlns:a16="http://schemas.microsoft.com/office/drawing/2014/main" id="{B2A60200-87CE-412F-84DB-363E56250969}"/>
              </a:ext>
            </a:extLst>
          </p:cNvPr>
          <p:cNvSpPr txBox="1"/>
          <p:nvPr/>
        </p:nvSpPr>
        <p:spPr>
          <a:xfrm>
            <a:off x="259643" y="5446245"/>
            <a:ext cx="11662433" cy="1200329"/>
          </a:xfrm>
          <a:prstGeom prst="rect">
            <a:avLst/>
          </a:prstGeom>
          <a:noFill/>
        </p:spPr>
        <p:txBody>
          <a:bodyPr wrap="square" rtlCol="0">
            <a:spAutoFit/>
          </a:bodyPr>
          <a:lstStyle/>
          <a:p>
            <a:pPr algn="just"/>
            <a:r>
              <a:rPr lang="en" b="1" noProof="0" dirty="0">
                <a:latin typeface="Times New Roman" panose="02020603050405020304" pitchFamily="18" charset="0"/>
                <a:cs typeface="Times New Roman" panose="02020603050405020304" pitchFamily="18" charset="0"/>
              </a:rPr>
              <a:t>Congratulations to the winners of the All-Ukrainian </a:t>
            </a:r>
            <a:r>
              <a:rPr lang="uk-UA" b="1" noProof="0" dirty="0">
                <a:latin typeface="Times New Roman" panose="02020603050405020304" pitchFamily="18" charset="0"/>
                <a:cs typeface="Times New Roman" panose="02020603050405020304" pitchFamily="18" charset="0"/>
              </a:rPr>
              <a:t>«</a:t>
            </a:r>
            <a:r>
              <a:rPr lang="en" b="1" noProof="0" dirty="0">
                <a:latin typeface="Times New Roman" panose="02020603050405020304" pitchFamily="18" charset="0"/>
                <a:cs typeface="Times New Roman" panose="02020603050405020304" pitchFamily="18" charset="0"/>
              </a:rPr>
              <a:t>Pacesetters for Energy Management</a:t>
            </a:r>
            <a:r>
              <a:rPr lang="uk-UA" b="1" noProof="0" dirty="0">
                <a:latin typeface="Times New Roman" panose="02020603050405020304" pitchFamily="18" charset="0"/>
                <a:cs typeface="Times New Roman" panose="02020603050405020304" pitchFamily="18" charset="0"/>
              </a:rPr>
              <a:t>»</a:t>
            </a:r>
            <a:r>
              <a:rPr lang="en" b="1" noProof="0" dirty="0">
                <a:latin typeface="Times New Roman" panose="02020603050405020304" pitchFamily="18" charset="0"/>
                <a:cs typeface="Times New Roman" panose="02020603050405020304" pitchFamily="18" charset="0"/>
              </a:rPr>
              <a:t> Award</a:t>
            </a:r>
            <a:r>
              <a:rPr lang="uk-UA" b="1" noProof="0" dirty="0">
                <a:latin typeface="Times New Roman" panose="02020603050405020304" pitchFamily="18" charset="0"/>
                <a:cs typeface="Times New Roman" panose="02020603050405020304" pitchFamily="18" charset="0"/>
              </a:rPr>
              <a:t>.</a:t>
            </a:r>
            <a:r>
              <a:rPr lang="en" b="1" noProof="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award recognizes leading enterprises that demonstrate energy, economic and environmental benefits </a:t>
            </a:r>
            <a:r>
              <a:rPr lang="en" noProof="0" dirty="0">
                <a:latin typeface="Times New Roman" panose="02020603050405020304" pitchFamily="18" charset="0"/>
                <a:cs typeface="Times New Roman" panose="02020603050405020304" pitchFamily="18" charset="0"/>
              </a:rPr>
              <a:t>obtained by investing in energy efficiency and promote understanding of the need to implement an energy management system (EnMS) according to ISO 50001 standards.</a:t>
            </a:r>
            <a:endParaRPr lang="uk-UA"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B74C5DA-FB5D-47F4-AE31-EE8106DDB9F3}"/>
              </a:ext>
            </a:extLst>
          </p:cNvPr>
          <p:cNvSpPr txBox="1"/>
          <p:nvPr/>
        </p:nvSpPr>
        <p:spPr>
          <a:xfrm>
            <a:off x="4895468" y="2362272"/>
            <a:ext cx="6904383" cy="2312171"/>
          </a:xfrm>
          <a:prstGeom prst="rect">
            <a:avLst/>
          </a:prstGeom>
          <a:solidFill>
            <a:schemeClr val="bg1">
              <a:lumMod val="95000"/>
            </a:schemeClr>
          </a:solidFill>
        </p:spPr>
        <p:txBody>
          <a:bodyPr wrap="square">
            <a:spAutoFit/>
          </a:bodyPr>
          <a:lstStyle/>
          <a:p>
            <a:pPr>
              <a:lnSpc>
                <a:spcPct val="115000"/>
              </a:lnSpc>
            </a:pPr>
            <a:r>
              <a:rPr lang="en-GB" sz="3200" b="1" noProof="0" dirty="0">
                <a:effectLst/>
                <a:latin typeface="Times New Roman" panose="02020603050405020304" pitchFamily="18" charset="0"/>
                <a:ea typeface="Times New Roman" panose="02020603050405020304" pitchFamily="18" charset="0"/>
              </a:rPr>
              <a:t>Ukrgrafit </a:t>
            </a:r>
          </a:p>
          <a:p>
            <a:pPr lvl="0" algn="l">
              <a:lnSpc>
                <a:spcPct val="115000"/>
              </a:lnSpc>
            </a:pPr>
            <a:r>
              <a:rPr lang="en-GB" sz="3200" b="1" noProof="0" dirty="0" err="1">
                <a:effectLst/>
                <a:latin typeface="Times New Roman" panose="02020603050405020304" pitchFamily="18" charset="0"/>
                <a:ea typeface="Times New Roman" panose="02020603050405020304" pitchFamily="18" charset="0"/>
              </a:rPr>
              <a:t>Kyivguma</a:t>
            </a:r>
            <a:endParaRPr lang="en-GB" sz="3200" b="1" noProof="0" dirty="0">
              <a:effectLst/>
              <a:latin typeface="Times New Roman" panose="02020603050405020304" pitchFamily="18" charset="0"/>
              <a:ea typeface="Times New Roman" panose="02020603050405020304" pitchFamily="18" charset="0"/>
            </a:endParaRPr>
          </a:p>
          <a:p>
            <a:pPr lvl="0" algn="l">
              <a:lnSpc>
                <a:spcPct val="115000"/>
              </a:lnSpc>
            </a:pPr>
            <a:r>
              <a:rPr lang="en-GB" sz="3200" b="1" noProof="0" dirty="0">
                <a:effectLst/>
                <a:latin typeface="Times New Roman" panose="02020603050405020304" pitchFamily="18" charset="0"/>
                <a:ea typeface="Times New Roman" panose="02020603050405020304" pitchFamily="18" charset="0"/>
              </a:rPr>
              <a:t>Kyiv Pasta Factory</a:t>
            </a:r>
          </a:p>
          <a:p>
            <a:pPr lvl="0" algn="l">
              <a:lnSpc>
                <a:spcPct val="115000"/>
              </a:lnSpc>
            </a:pPr>
            <a:r>
              <a:rPr lang="en-GB" sz="3200" b="1" noProof="0" dirty="0">
                <a:effectLst/>
                <a:latin typeface="Times New Roman" panose="02020603050405020304" pitchFamily="18" charset="0"/>
                <a:ea typeface="Times New Roman" panose="02020603050405020304" pitchFamily="18" charset="0"/>
              </a:rPr>
              <a:t>Trivium Packaging Ukraine</a:t>
            </a:r>
          </a:p>
        </p:txBody>
      </p:sp>
      <p:pic>
        <p:nvPicPr>
          <p:cNvPr id="4" name="Рисунок 3">
            <a:extLst>
              <a:ext uri="{FF2B5EF4-FFF2-40B4-BE49-F238E27FC236}">
                <a16:creationId xmlns:a16="http://schemas.microsoft.com/office/drawing/2014/main" id="{39D3ED6F-5D81-41A8-B2CD-842E2B965139}"/>
              </a:ext>
            </a:extLst>
          </p:cNvPr>
          <p:cNvPicPr>
            <a:picLocks noChangeAspect="1"/>
          </p:cNvPicPr>
          <p:nvPr/>
        </p:nvPicPr>
        <p:blipFill>
          <a:blip r:embed="rId3"/>
          <a:stretch>
            <a:fillRect/>
          </a:stretch>
        </p:blipFill>
        <p:spPr>
          <a:xfrm>
            <a:off x="804963" y="1688969"/>
            <a:ext cx="3685072" cy="3685072"/>
          </a:xfrm>
          <a:prstGeom prst="rect">
            <a:avLst/>
          </a:prstGeom>
        </p:spPr>
      </p:pic>
    </p:spTree>
    <p:extLst>
      <p:ext uri="{BB962C8B-B14F-4D97-AF65-F5344CB8AC3E}">
        <p14:creationId xmlns:p14="http://schemas.microsoft.com/office/powerpoint/2010/main" val="3731727369"/>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TM03090430[[fn=Строката]]</Template>
  <TotalTime>4875</TotalTime>
  <Words>1748</Words>
  <Application>Microsoft Office PowerPoint</Application>
  <PresentationFormat>Широкий екран</PresentationFormat>
  <Paragraphs>223</Paragraphs>
  <Slides>26</Slides>
  <Notes>0</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26</vt:i4>
      </vt:variant>
    </vt:vector>
  </HeadingPairs>
  <TitlesOfParts>
    <vt:vector size="33" baseType="lpstr">
      <vt:lpstr>Arial</vt:lpstr>
      <vt:lpstr>Arial Black</vt:lpstr>
      <vt:lpstr>Calibri</vt:lpstr>
      <vt:lpstr>Calibri Light</vt:lpstr>
      <vt:lpstr>Times New Roman</vt:lpstr>
      <vt:lpstr>Wingdings</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Енергетичний менеджмент. Проблеми та задачі сьогодення.</dc:title>
  <dc:creator>Alina Manushenko</dc:creator>
  <cp:lastModifiedBy>Alina Manushenko</cp:lastModifiedBy>
  <cp:revision>902</cp:revision>
  <dcterms:created xsi:type="dcterms:W3CDTF">2024-09-19T09:57:32Z</dcterms:created>
  <dcterms:modified xsi:type="dcterms:W3CDTF">2025-04-15T16:40:12Z</dcterms:modified>
</cp:coreProperties>
</file>